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32"/>
  </p:notesMasterIdLst>
  <p:sldIdLst>
    <p:sldId id="256" r:id="rId2"/>
    <p:sldId id="257" r:id="rId3"/>
    <p:sldId id="258" r:id="rId4"/>
    <p:sldId id="278" r:id="rId5"/>
    <p:sldId id="279" r:id="rId6"/>
    <p:sldId id="310" r:id="rId7"/>
    <p:sldId id="332" r:id="rId8"/>
    <p:sldId id="333" r:id="rId9"/>
    <p:sldId id="338" r:id="rId10"/>
    <p:sldId id="334" r:id="rId11"/>
    <p:sldId id="335" r:id="rId12"/>
    <p:sldId id="340" r:id="rId13"/>
    <p:sldId id="339" r:id="rId14"/>
    <p:sldId id="336" r:id="rId15"/>
    <p:sldId id="352" r:id="rId16"/>
    <p:sldId id="342" r:id="rId17"/>
    <p:sldId id="343" r:id="rId18"/>
    <p:sldId id="344" r:id="rId19"/>
    <p:sldId id="353" r:id="rId20"/>
    <p:sldId id="345" r:id="rId21"/>
    <p:sldId id="346" r:id="rId22"/>
    <p:sldId id="347" r:id="rId23"/>
    <p:sldId id="354" r:id="rId24"/>
    <p:sldId id="350" r:id="rId25"/>
    <p:sldId id="341" r:id="rId26"/>
    <p:sldId id="348" r:id="rId27"/>
    <p:sldId id="349" r:id="rId28"/>
    <p:sldId id="351" r:id="rId29"/>
    <p:sldId id="309" r:id="rId30"/>
    <p:sldId id="299" r:id="rId3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1"/>
    <p:restoredTop sz="86545"/>
  </p:normalViewPr>
  <p:slideViewPr>
    <p:cSldViewPr snapToGrid="0" snapToObjects="1">
      <p:cViewPr varScale="1">
        <p:scale>
          <a:sx n="48" d="100"/>
          <a:sy n="48" d="100"/>
        </p:scale>
        <p:origin x="56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5609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350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4565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5146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17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8183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1599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5052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775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455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39709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39709a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16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6147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9301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2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819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2009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31443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991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4944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092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7424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4926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7959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3716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2" userDrawn="1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0" name="Google Shape;84;p14">
            <a:extLst>
              <a:ext uri="{FF2B5EF4-FFF2-40B4-BE49-F238E27FC236}">
                <a16:creationId xmlns:a16="http://schemas.microsoft.com/office/drawing/2014/main" id="{4F836A24-6D51-4D40-AB79-0230302D1457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ebas Neue" panose="020B0606020202050201" pitchFamily="34" charset="77"/>
            </a:endParaRPr>
          </a:p>
        </p:txBody>
      </p:sp>
      <p:sp>
        <p:nvSpPr>
          <p:cNvPr id="11" name="Google Shape;87;p14">
            <a:extLst>
              <a:ext uri="{FF2B5EF4-FFF2-40B4-BE49-F238E27FC236}">
                <a16:creationId xmlns:a16="http://schemas.microsoft.com/office/drawing/2014/main" id="{3BFC4BEF-06F5-F149-88A2-FDD96288D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sp>
        <p:nvSpPr>
          <p:cNvPr id="12" name="Google Shape;7;p1">
            <a:extLst>
              <a:ext uri="{FF2B5EF4-FFF2-40B4-BE49-F238E27FC236}">
                <a16:creationId xmlns:a16="http://schemas.microsoft.com/office/drawing/2014/main" id="{0D7DAA7F-11AA-0147-9DA0-85C0C21C9491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 preserve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Encabezado de sección 11">
    <p:bg>
      <p:bgPr>
        <a:solidFill>
          <a:srgbClr val="6C7A8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3142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61" r:id="rId4"/>
    <p:sldLayoutId id="2147483678" r:id="rId5"/>
    <p:sldLayoutId id="2147483677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audio" Target="../media/audio1.wav"/><Relationship Id="rId5" Type="http://schemas.openxmlformats.org/officeDocument/2006/relationships/image" Target="../media/image29.sv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oracle.com/javase/8/docs/api/java/util/Collection.html" TargetMode="Externa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lang/Object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3600" dirty="0" err="1"/>
              <a:t>Experiencia</a:t>
            </a:r>
            <a:r>
              <a:rPr lang="en-US" sz="3600" dirty="0"/>
              <a:t> de </a:t>
            </a:r>
            <a:r>
              <a:rPr lang="en-US" sz="3600" dirty="0" err="1"/>
              <a:t>Aprendizaje</a:t>
            </a:r>
            <a:r>
              <a:rPr lang="en-US" sz="3600" dirty="0"/>
              <a:t> 4: </a:t>
            </a:r>
            <a:br>
              <a:rPr lang="en-US" sz="3600" dirty="0"/>
            </a:br>
            <a:r>
              <a:rPr lang="en-US" sz="3600" dirty="0" err="1"/>
              <a:t>Herencia</a:t>
            </a:r>
            <a:endParaRPr sz="36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86512" y="5620875"/>
            <a:ext cx="2502087" cy="873900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PGY2121-Desarrollo de Software y Escritorio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1109496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¿Cuál es el objetivo de crear estas clases?</a:t>
            </a:r>
          </a:p>
          <a:p>
            <a:pPr marL="12700" indent="-12700" algn="just">
              <a:buNone/>
              <a:defRPr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50E993D6-9F32-F24A-B357-FA48AC3425F8}"/>
              </a:ext>
            </a:extLst>
          </p:cNvPr>
          <p:cNvSpPr/>
          <p:nvPr/>
        </p:nvSpPr>
        <p:spPr>
          <a:xfrm>
            <a:off x="1853110" y="2155634"/>
            <a:ext cx="1843158" cy="307777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b="1">
                <a:latin typeface="Century Gothic" panose="020B0502020202020204" pitchFamily="34" charset="0"/>
              </a:rPr>
              <a:t>Reutilizar</a:t>
            </a:r>
            <a:r>
              <a:rPr lang="es-CL">
                <a:latin typeface="Century Gothic" panose="020B0502020202020204" pitchFamily="34" charset="0"/>
              </a:rPr>
              <a:t> código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EA7ED92-8601-664D-A5A8-81E4207B97E3}"/>
              </a:ext>
            </a:extLst>
          </p:cNvPr>
          <p:cNvSpPr/>
          <p:nvPr/>
        </p:nvSpPr>
        <p:spPr>
          <a:xfrm>
            <a:off x="4671817" y="2507623"/>
            <a:ext cx="3065672" cy="307777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b="1">
                <a:latin typeface="Century Gothic" panose="020B0502020202020204" pitchFamily="34" charset="0"/>
              </a:rPr>
              <a:t>Ahorrar</a:t>
            </a:r>
            <a:r>
              <a:rPr lang="es-CL">
                <a:latin typeface="Century Gothic" panose="020B0502020202020204" pitchFamily="34" charset="0"/>
              </a:rPr>
              <a:t> tiempo en programar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502CE14-C8F4-364B-A958-BF3F717FE8BD}"/>
              </a:ext>
            </a:extLst>
          </p:cNvPr>
          <p:cNvSpPr/>
          <p:nvPr/>
        </p:nvSpPr>
        <p:spPr>
          <a:xfrm>
            <a:off x="504592" y="3167390"/>
            <a:ext cx="4258475" cy="523220"/>
          </a:xfrm>
          <a:prstGeom prst="rect">
            <a:avLst/>
          </a:prstGeom>
          <a:ln w="28575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>
                <a:latin typeface="Century Gothic" panose="020B0502020202020204" pitchFamily="34" charset="0"/>
              </a:rPr>
              <a:t>Las </a:t>
            </a:r>
            <a:r>
              <a:rPr lang="es-CL" b="1">
                <a:latin typeface="Century Gothic" panose="020B0502020202020204" pitchFamily="34" charset="0"/>
              </a:rPr>
              <a:t>superclases</a:t>
            </a:r>
            <a:r>
              <a:rPr lang="es-CL">
                <a:latin typeface="Century Gothic" panose="020B0502020202020204" pitchFamily="34" charset="0"/>
              </a:rPr>
              <a:t> tienden a ser “</a:t>
            </a:r>
            <a:r>
              <a:rPr lang="es-CL" b="1">
                <a:latin typeface="Century Gothic" panose="020B0502020202020204" pitchFamily="34" charset="0"/>
              </a:rPr>
              <a:t>más generales</a:t>
            </a:r>
            <a:r>
              <a:rPr lang="es-CL">
                <a:latin typeface="Century Gothic" panose="020B0502020202020204" pitchFamily="34" charset="0"/>
              </a:rPr>
              <a:t>” y las </a:t>
            </a:r>
            <a:r>
              <a:rPr lang="es-CL" b="1">
                <a:latin typeface="Century Gothic" panose="020B0502020202020204" pitchFamily="34" charset="0"/>
              </a:rPr>
              <a:t>subclases</a:t>
            </a:r>
            <a:r>
              <a:rPr lang="es-CL">
                <a:latin typeface="Century Gothic" panose="020B0502020202020204" pitchFamily="34" charset="0"/>
              </a:rPr>
              <a:t> “</a:t>
            </a:r>
            <a:r>
              <a:rPr lang="es-CL" b="1">
                <a:latin typeface="Century Gothic" panose="020B0502020202020204" pitchFamily="34" charset="0"/>
              </a:rPr>
              <a:t>más</a:t>
            </a:r>
            <a:r>
              <a:rPr lang="es-CL">
                <a:latin typeface="Century Gothic" panose="020B0502020202020204" pitchFamily="34" charset="0"/>
              </a:rPr>
              <a:t> </a:t>
            </a:r>
            <a:r>
              <a:rPr lang="es-CL" b="1">
                <a:latin typeface="Century Gothic" panose="020B0502020202020204" pitchFamily="34" charset="0"/>
              </a:rPr>
              <a:t>específicas</a:t>
            </a:r>
            <a:r>
              <a:rPr lang="es-CL">
                <a:latin typeface="Century Gothic" panose="020B0502020202020204" pitchFamily="34" charset="0"/>
              </a:rPr>
              <a:t>”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F579E91-E0B0-744C-9007-DA43F5E8D303}"/>
              </a:ext>
            </a:extLst>
          </p:cNvPr>
          <p:cNvSpPr/>
          <p:nvPr/>
        </p:nvSpPr>
        <p:spPr>
          <a:xfrm>
            <a:off x="1404255" y="4308269"/>
            <a:ext cx="6335485" cy="1600438"/>
          </a:xfrm>
          <a:prstGeom prst="rect">
            <a:avLst/>
          </a:prstGeom>
          <a:ln w="28575">
            <a:solidFill>
              <a:srgbClr val="00B0F0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>
                <a:latin typeface="Century Gothic" panose="020B0502020202020204" pitchFamily="34" charset="0"/>
              </a:rPr>
              <a:t>Con la herencia, </a:t>
            </a:r>
            <a:r>
              <a:rPr lang="es-CL" b="1">
                <a:latin typeface="Century Gothic" panose="020B0502020202020204" pitchFamily="34" charset="0"/>
              </a:rPr>
              <a:t>los atributos y los métodos comunes </a:t>
            </a:r>
            <a:r>
              <a:rPr lang="es-CL">
                <a:latin typeface="Century Gothic" panose="020B0502020202020204" pitchFamily="34" charset="0"/>
              </a:rPr>
              <a:t>de todas las clases en la jerarquía </a:t>
            </a:r>
            <a:r>
              <a:rPr lang="es-CL" b="1">
                <a:latin typeface="Century Gothic" panose="020B0502020202020204" pitchFamily="34" charset="0"/>
              </a:rPr>
              <a:t>se declaran en una superclase</a:t>
            </a:r>
            <a:r>
              <a:rPr lang="es-CL">
                <a:latin typeface="Century Gothic" panose="020B0502020202020204" pitchFamily="34" charset="0"/>
              </a:rPr>
              <a:t>. Cuando se requieren modificaciones para estas características comunes, los desarrolladores de software sólo necesitan realizar las modificaciones en la superclase; así </a:t>
            </a:r>
            <a:r>
              <a:rPr lang="es-CL" b="1">
                <a:latin typeface="Century Gothic" panose="020B0502020202020204" pitchFamily="34" charset="0"/>
              </a:rPr>
              <a:t>las clases derivadas heredan los cambios</a:t>
            </a:r>
            <a:r>
              <a:rPr lang="es-CL">
                <a:latin typeface="Century Gothic" panose="020B0502020202020204" pitchFamily="34" charset="0"/>
              </a:rPr>
              <a:t>. Sin la herencia, habría que modificar todos los archivos de código fuente que contengan una copia del código en cuestión. </a:t>
            </a:r>
          </a:p>
        </p:txBody>
      </p:sp>
    </p:spTree>
    <p:extLst>
      <p:ext uri="{BB962C8B-B14F-4D97-AF65-F5344CB8AC3E}">
        <p14:creationId xmlns:p14="http://schemas.microsoft.com/office/powerpoint/2010/main" val="3324424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1109496"/>
            <a:ext cx="8554015" cy="5905667"/>
          </a:xfrm>
          <a:noFill/>
          <a:ln>
            <a:noFill/>
          </a:ln>
        </p:spPr>
        <p:txBody>
          <a:bodyPr/>
          <a:lstStyle/>
          <a:p>
            <a:pPr marL="98425" indent="-47625" algn="just"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Una </a:t>
            </a:r>
            <a:r>
              <a:rPr lang="es-CL" b="1">
                <a:solidFill>
                  <a:schemeClr val="dk1"/>
                </a:solidFill>
                <a:latin typeface="Calibri"/>
                <a:cs typeface="Calibri"/>
              </a:rPr>
              <a:t>subclase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 se crea igual que una clase normal, agregando la clase que se está extendiendo. Se utiliza la palabra </a:t>
            </a:r>
            <a:r>
              <a:rPr lang="es-CL" b="1">
                <a:solidFill>
                  <a:schemeClr val="dk1"/>
                </a:solidFill>
                <a:latin typeface="Calibri"/>
                <a:cs typeface="Calibri"/>
              </a:rPr>
              <a:t>extends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:</a:t>
            </a:r>
          </a:p>
          <a:p>
            <a:pPr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public class Saludable </a:t>
            </a:r>
            <a:r>
              <a:rPr lang="es-CL" b="1">
                <a:solidFill>
                  <a:srgbClr val="00B05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extends</a:t>
            </a: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Comida{</a:t>
            </a:r>
          </a:p>
          <a:p>
            <a:pPr lvl="4" algn="just">
              <a:buNone/>
            </a:pPr>
            <a:r>
              <a:rPr lang="es-ES_tradnl" sz="1800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//cuerpo de la subclase</a:t>
            </a:r>
            <a:endParaRPr lang="es-CL" sz="1800" b="1">
              <a:solidFill>
                <a:schemeClr val="dk1"/>
              </a:solidFill>
              <a:latin typeface="Century Gothic" panose="020B0502020202020204" pitchFamily="34" charset="0"/>
              <a:ea typeface="Calibri" panose="020F0502020204030204" pitchFamily="34" charset="0"/>
              <a:cs typeface="Calibri"/>
            </a:endParaRP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}	</a:t>
            </a:r>
            <a:endParaRPr lang="es-ES_tradnl" b="1">
              <a:solidFill>
                <a:schemeClr val="dk1"/>
              </a:solidFill>
              <a:latin typeface="Century Gothic" panose="020B0502020202020204" pitchFamily="34" charset="0"/>
              <a:ea typeface="Calibri" panose="020F0502020204030204" pitchFamily="34" charset="0"/>
              <a:cs typeface="Calibri"/>
            </a:endParaRPr>
          </a:p>
          <a:p>
            <a:pPr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public class NoSaludable </a:t>
            </a:r>
            <a:r>
              <a:rPr lang="es-CL" b="1">
                <a:solidFill>
                  <a:srgbClr val="00B05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extends</a:t>
            </a: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Comida{</a:t>
            </a:r>
          </a:p>
          <a:p>
            <a:pPr lvl="4" algn="just">
              <a:buNone/>
            </a:pPr>
            <a:r>
              <a:rPr lang="es-ES_tradnl" sz="1800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//cuerpo de la subclase</a:t>
            </a:r>
            <a:endParaRPr lang="es-CL" sz="1800" b="1">
              <a:solidFill>
                <a:schemeClr val="dk1"/>
              </a:solidFill>
              <a:latin typeface="Century Gothic" panose="020B0502020202020204" pitchFamily="34" charset="0"/>
              <a:ea typeface="Calibri" panose="020F0502020204030204" pitchFamily="34" charset="0"/>
              <a:cs typeface="Calibri"/>
            </a:endParaRP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}	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La herencia entre dos clases establece una relación entre las mismas de tipo “</a:t>
            </a:r>
            <a:r>
              <a:rPr lang="es-ES_tradnl" b="1">
                <a:solidFill>
                  <a:schemeClr val="dk1"/>
                </a:solidFill>
                <a:latin typeface="Calibri"/>
                <a:cs typeface="Calibri"/>
              </a:rPr>
              <a:t>es un</a:t>
            </a:r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”.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522C323-8E59-074B-A1AB-862FEEA64889}"/>
              </a:ext>
            </a:extLst>
          </p:cNvPr>
          <p:cNvSpPr/>
          <p:nvPr/>
        </p:nvSpPr>
        <p:spPr>
          <a:xfrm>
            <a:off x="5924598" y="3067377"/>
            <a:ext cx="2924408" cy="523220"/>
          </a:xfrm>
          <a:prstGeom prst="rect">
            <a:avLst/>
          </a:prstGeom>
          <a:ln w="28575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Saludable </a:t>
            </a:r>
            <a:r>
              <a:rPr lang="es-CL" b="1">
                <a:solidFill>
                  <a:schemeClr val="dk1"/>
                </a:solidFill>
                <a:latin typeface="Calibri"/>
                <a:cs typeface="Calibri"/>
              </a:rPr>
              <a:t>“es una” 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Comida.</a:t>
            </a:r>
            <a:endParaRPr lang="es-CL" sz="80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buNone/>
            </a:pPr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No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Saludable </a:t>
            </a:r>
            <a:r>
              <a:rPr lang="es-CL" b="1">
                <a:solidFill>
                  <a:schemeClr val="dk1"/>
                </a:solidFill>
                <a:latin typeface="Calibri"/>
                <a:cs typeface="Calibri"/>
              </a:rPr>
              <a:t>“es una” 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Comida.</a:t>
            </a:r>
          </a:p>
        </p:txBody>
      </p:sp>
    </p:spTree>
    <p:extLst>
      <p:ext uri="{BB962C8B-B14F-4D97-AF65-F5344CB8AC3E}">
        <p14:creationId xmlns:p14="http://schemas.microsoft.com/office/powerpoint/2010/main" val="2632745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1109496"/>
            <a:ext cx="8554015" cy="5905667"/>
          </a:xfrm>
          <a:noFill/>
          <a:ln>
            <a:noFill/>
          </a:ln>
        </p:spPr>
        <p:txBody>
          <a:bodyPr/>
          <a:lstStyle/>
          <a:p>
            <a:pPr marL="98425" indent="-47625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Entonces, ¿es correcta la definición de herencia en la imagen?</a:t>
            </a:r>
          </a:p>
          <a:p>
            <a:pPr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algn="just" defTabSz="914400">
              <a:buNone/>
              <a:defRPr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                </a:t>
            </a:r>
            <a:endParaRPr lang="es-ES_trad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522C323-8E59-074B-A1AB-862FEEA64889}"/>
              </a:ext>
            </a:extLst>
          </p:cNvPr>
          <p:cNvSpPr/>
          <p:nvPr/>
        </p:nvSpPr>
        <p:spPr>
          <a:xfrm>
            <a:off x="1522748" y="4468794"/>
            <a:ext cx="5833914" cy="830997"/>
          </a:xfrm>
          <a:prstGeom prst="rect">
            <a:avLst/>
          </a:prstGeom>
          <a:ln w="28575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CL" sz="1600">
                <a:solidFill>
                  <a:schemeClr val="dk1"/>
                </a:solidFill>
                <a:latin typeface="Century Gothic" panose="020B0502020202020204" pitchFamily="34" charset="0"/>
                <a:cs typeface="Calibri"/>
              </a:rPr>
              <a:t>¿El Perro “</a:t>
            </a:r>
            <a:r>
              <a:rPr lang="es-CL" sz="1600" b="1">
                <a:solidFill>
                  <a:schemeClr val="dk1"/>
                </a:solidFill>
                <a:latin typeface="Century Gothic" panose="020B0502020202020204" pitchFamily="34" charset="0"/>
                <a:cs typeface="Calibri"/>
              </a:rPr>
              <a:t>es una</a:t>
            </a:r>
            <a:r>
              <a:rPr lang="es-CL" sz="1600">
                <a:solidFill>
                  <a:schemeClr val="dk1"/>
                </a:solidFill>
                <a:latin typeface="Century Gothic" panose="020B0502020202020204" pitchFamily="34" charset="0"/>
                <a:cs typeface="Calibri"/>
              </a:rPr>
              <a:t>” veterinaria? </a:t>
            </a:r>
          </a:p>
          <a:p>
            <a:pPr algn="ctr">
              <a:buNone/>
            </a:pPr>
            <a:endParaRPr lang="es-CL" sz="1600">
              <a:solidFill>
                <a:schemeClr val="dk1"/>
              </a:solidFill>
              <a:latin typeface="Century Gothic" panose="020B0502020202020204" pitchFamily="34" charset="0"/>
              <a:cs typeface="Calibri"/>
            </a:endParaRPr>
          </a:p>
          <a:p>
            <a:pPr algn="ctr">
              <a:buNone/>
            </a:pPr>
            <a:r>
              <a:rPr lang="es-CL" sz="1600">
                <a:solidFill>
                  <a:schemeClr val="dk1"/>
                </a:solidFill>
                <a:latin typeface="Century Gothic" panose="020B0502020202020204" pitchFamily="34" charset="0"/>
                <a:cs typeface="Calibri"/>
              </a:rPr>
              <a:t>¿Hay que hacer alguna modificación?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5E5D6F6-2B35-C64F-97B9-0B4D4D60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423" y="1857282"/>
            <a:ext cx="2821444" cy="22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1109496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 b="1" i="1" dirty="0">
                <a:solidFill>
                  <a:schemeClr val="dk1"/>
                </a:solidFill>
                <a:latin typeface="Calibri"/>
                <a:cs typeface="Calibri"/>
              </a:rPr>
              <a:t>Relación “es un” y “tiene un” </a:t>
            </a: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</a:rPr>
              <a:t>La relación “</a:t>
            </a:r>
            <a:r>
              <a:rPr lang="es-CL" sz="2000" b="1" dirty="0">
                <a:solidFill>
                  <a:schemeClr val="dk1"/>
                </a:solidFill>
                <a:latin typeface="Calibri"/>
                <a:cs typeface="Calibri"/>
              </a:rPr>
              <a:t>es un</a:t>
            </a: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</a:rPr>
              <a:t>” representa a la herencia. En este tipo de relación, un objeto de una subclase puede tratarse también como un objeto de su superclase. Por ejemplo, un docente es un Empleado. </a:t>
            </a:r>
            <a:endParaRPr lang="es-CL" sz="2000" dirty="0" smtClean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sz="20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</a:rPr>
              <a:t>La </a:t>
            </a:r>
            <a:r>
              <a:rPr lang="es-CL" sz="2000" dirty="0" smtClean="0">
                <a:solidFill>
                  <a:schemeClr val="dk1"/>
                </a:solidFill>
                <a:latin typeface="Calibri"/>
                <a:cs typeface="Calibri"/>
              </a:rPr>
              <a:t>relación </a:t>
            </a: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</a:rPr>
              <a:t>“</a:t>
            </a:r>
            <a:r>
              <a:rPr lang="es-CL" sz="2000" b="1" dirty="0">
                <a:solidFill>
                  <a:schemeClr val="dk1"/>
                </a:solidFill>
                <a:latin typeface="Calibri"/>
                <a:cs typeface="Calibri"/>
              </a:rPr>
              <a:t>tiene un</a:t>
            </a:r>
            <a:r>
              <a:rPr lang="es-CL" sz="2000" dirty="0">
                <a:solidFill>
                  <a:schemeClr val="dk1"/>
                </a:solidFill>
                <a:latin typeface="Calibri"/>
                <a:cs typeface="Calibri"/>
              </a:rPr>
              <a:t>” identifica a la composición. En este tipo de relación, un objeto contiene referencias a objetos como atributos. Por ejemplo, un docente tiene un cargo (atributo).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22CB09-EED3-934B-81C7-9396B3072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37567" y="3863341"/>
            <a:ext cx="4082717" cy="22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2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909464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Modificador de acceso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BD150-8482-0643-A818-8CAEA00A281A}"/>
              </a:ext>
            </a:extLst>
          </p:cNvPr>
          <p:cNvSpPr/>
          <p:nvPr/>
        </p:nvSpPr>
        <p:spPr>
          <a:xfrm>
            <a:off x="3551136" y="1281281"/>
            <a:ext cx="1170513" cy="83099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none">
            <a:spAutoFit/>
          </a:bodyPr>
          <a:lstStyle/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public</a:t>
            </a:r>
          </a:p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protected</a:t>
            </a:r>
          </a:p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private</a:t>
            </a:r>
            <a:endParaRPr lang="es-CL" sz="1600" dirty="0">
              <a:latin typeface="Century Gothic" panose="020B0502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94991" y="3771296"/>
            <a:ext cx="85540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miembros </a:t>
            </a:r>
            <a:r>
              <a:rPr lang="es-CL" sz="2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public</a:t>
            </a:r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de una clase son accesibles en cualquier parte del programa.</a:t>
            </a:r>
          </a:p>
          <a:p>
            <a:pPr algn="just"/>
            <a:endParaRPr lang="es-CL" sz="24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algn="just"/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Los miembros </a:t>
            </a:r>
            <a:r>
              <a:rPr lang="es-CL" sz="2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private</a:t>
            </a:r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de una clase son accesibles </a:t>
            </a:r>
            <a:r>
              <a:rPr lang="es-CL" sz="24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sólo</a:t>
            </a:r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dentro de la misma clase. Los miembros private de una superclase no son heredados por sus subclases. </a:t>
            </a:r>
          </a:p>
          <a:p>
            <a:pPr algn="just"/>
            <a:endParaRPr lang="es-CL" sz="2000" dirty="0">
              <a:solidFill>
                <a:schemeClr val="dk1"/>
              </a:solidFill>
              <a:latin typeface="Century Gothic" panose="020B0502020202020204" pitchFamily="34" charset="0"/>
              <a:cs typeface="Calibri"/>
              <a:sym typeface="Franklin Gothic"/>
            </a:endParaRPr>
          </a:p>
        </p:txBody>
      </p:sp>
      <p:pic>
        <p:nvPicPr>
          <p:cNvPr id="8" name="Picture 2" descr="http://preparandoscjp.files.wordpress.com/2011/04/modificadores.png?w=645">
            <a:extLst>
              <a:ext uri="{FF2B5EF4-FFF2-40B4-BE49-F238E27FC236}">
                <a16:creationId xmlns:a16="http://schemas.microsoft.com/office/drawing/2014/main" id="{F81AFCDB-6278-E243-BF5B-DE6CCFF6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6582" y="1025726"/>
            <a:ext cx="3637490" cy="2861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3412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909464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Modificador de acceso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BD150-8482-0643-A818-8CAEA00A281A}"/>
              </a:ext>
            </a:extLst>
          </p:cNvPr>
          <p:cNvSpPr/>
          <p:nvPr/>
        </p:nvSpPr>
        <p:spPr>
          <a:xfrm>
            <a:off x="3551136" y="1281281"/>
            <a:ext cx="1170513" cy="83099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none">
            <a:spAutoFit/>
          </a:bodyPr>
          <a:lstStyle/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public</a:t>
            </a:r>
          </a:p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protected</a:t>
            </a:r>
          </a:p>
          <a:p>
            <a:pPr algn="just"/>
            <a:r>
              <a:rPr lang="es-CL" sz="1600" b="1" dirty="0">
                <a:latin typeface="Century Gothic" panose="020B0502020202020204" pitchFamily="34" charset="0"/>
              </a:rPr>
              <a:t>private</a:t>
            </a:r>
            <a:endParaRPr lang="es-CL" sz="1600" dirty="0">
              <a:latin typeface="Century Gothic" panose="020B0502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94990" y="4075607"/>
            <a:ext cx="8554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 smtClean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El </a:t>
            </a:r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modificador de acceso </a:t>
            </a:r>
            <a:r>
              <a:rPr lang="es-CL" sz="24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protected</a:t>
            </a:r>
            <a:r>
              <a:rPr lang="es-CL" sz="24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, ofrece un nivel intermedio de acceso entre public y private. Los miembros protected de una superclase pueden ser utilizados por los miembros de esa superclase, por los miembros de sus subclases y por los miembros de otras clases en el mismo paquete (los miembros protected también tienen acceso a nivel de paquete). </a:t>
            </a:r>
          </a:p>
        </p:txBody>
      </p:sp>
      <p:pic>
        <p:nvPicPr>
          <p:cNvPr id="9" name="Picture 2" descr="http://preparandoscjp.files.wordpress.com/2011/04/modificadores.png?w=645">
            <a:extLst>
              <a:ext uri="{FF2B5EF4-FFF2-40B4-BE49-F238E27FC236}">
                <a16:creationId xmlns:a16="http://schemas.microsoft.com/office/drawing/2014/main" id="{F81AFCDB-6278-E243-BF5B-DE6CCFF61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66582" y="1025726"/>
            <a:ext cx="3637490" cy="28618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2930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909464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Sobreescribir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BD150-8482-0643-A818-8CAEA00A281A}"/>
              </a:ext>
            </a:extLst>
          </p:cNvPr>
          <p:cNvSpPr/>
          <p:nvPr/>
        </p:nvSpPr>
        <p:spPr>
          <a:xfrm>
            <a:off x="4023905" y="1457667"/>
            <a:ext cx="1857829" cy="338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sz="1600">
                <a:latin typeface="Century Gothic" panose="020B0502020202020204" pitchFamily="34" charset="0"/>
              </a:rPr>
              <a:t>Volver a escribir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94990" y="2033810"/>
            <a:ext cx="8554015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Significa </a:t>
            </a:r>
            <a:r>
              <a:rPr lang="es-CL" sz="2400" b="1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reescribir</a:t>
            </a: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 en la subclase el método heredado de la superclase. </a:t>
            </a: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La subclase puede modificar atributos y métodos de la superclase.</a:t>
            </a:r>
          </a:p>
          <a:p>
            <a:pPr algn="just">
              <a:lnSpc>
                <a:spcPct val="90000"/>
              </a:lnSpc>
              <a:buNone/>
            </a:pPr>
            <a:endParaRPr lang="es-C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lnSpc>
                <a:spcPct val="90000"/>
              </a:lnSpc>
              <a:buNone/>
            </a:pP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Sobrescribir un método significa volver a declararlo en la subclase:</a:t>
            </a:r>
          </a:p>
          <a:p>
            <a:pPr marL="342900" lvl="2" indent="-342900" algn="just">
              <a:lnSpc>
                <a:spcPct val="90000"/>
              </a:lnSpc>
              <a:buClr>
                <a:schemeClr val="accent2">
                  <a:lumMod val="50000"/>
                </a:schemeClr>
              </a:buClr>
              <a:buFont typeface="Zapf Dingbats"/>
              <a:buChar char="✢"/>
            </a:pPr>
            <a:endParaRPr lang="es-C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428750" lvl="8" indent="-260350">
              <a:lnSpc>
                <a:spcPct val="90000"/>
              </a:lnSpc>
              <a:buClr>
                <a:schemeClr val="accent2">
                  <a:lumMod val="50000"/>
                </a:schemeClr>
              </a:buClr>
              <a:buFont typeface="Zapf Dingbats"/>
              <a:buChar char="✢"/>
            </a:pPr>
            <a:r>
              <a:rPr lang="es-CL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Con el mismo    tipo   de    </a:t>
            </a:r>
            <a:r>
              <a:rPr lang="es-CL"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retorno</a:t>
            </a:r>
            <a:r>
              <a:rPr lang="es-CL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(o subtipo)</a:t>
            </a:r>
          </a:p>
          <a:p>
            <a:pPr marL="1514475" lvl="8" indent="-346075" algn="just">
              <a:lnSpc>
                <a:spcPct val="90000"/>
              </a:lnSpc>
              <a:buClr>
                <a:schemeClr val="accent2">
                  <a:lumMod val="50000"/>
                </a:schemeClr>
              </a:buClr>
              <a:buFont typeface="Zapf Dingbats"/>
              <a:buChar char="✢"/>
            </a:pPr>
            <a:r>
              <a:rPr lang="es-CL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Con el mismo</a:t>
            </a:r>
            <a:r>
              <a:rPr lang="es-CL"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nombre </a:t>
            </a:r>
          </a:p>
          <a:p>
            <a:pPr marL="1514475" lvl="8" indent="-346075" algn="just">
              <a:lnSpc>
                <a:spcPct val="90000"/>
              </a:lnSpc>
              <a:buClr>
                <a:schemeClr val="accent2">
                  <a:lumMod val="50000"/>
                </a:schemeClr>
              </a:buClr>
              <a:buFont typeface="Zapf Dingbats"/>
              <a:buChar char="✢"/>
            </a:pPr>
            <a:r>
              <a:rPr lang="es-CL" sz="24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Con la misma lista de </a:t>
            </a:r>
            <a:r>
              <a:rPr lang="es-CL" sz="24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parámetros</a:t>
            </a:r>
          </a:p>
          <a:p>
            <a:pPr lvl="1" algn="just">
              <a:lnSpc>
                <a:spcPct val="90000"/>
              </a:lnSpc>
            </a:pPr>
            <a:endParaRPr lang="es-C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1" algn="just">
              <a:lnSpc>
                <a:spcPct val="90000"/>
              </a:lnSpc>
            </a:pP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Si se declara de diferente manera, será un método distinto (sobrecargado).</a:t>
            </a:r>
            <a:endParaRPr lang="es-ES_tradn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algn="just"/>
            <a:endParaRPr lang="es-ES_tradnl" sz="2400" dirty="0">
              <a:solidFill>
                <a:schemeClr val="dk1"/>
              </a:solidFill>
              <a:latin typeface="Calibri"/>
              <a:cs typeface="Calibri"/>
              <a:sym typeface="Franklin Gothic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95D9FA-0253-DE4A-8D7D-999BB74E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417" y="1469062"/>
            <a:ext cx="1270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6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506" y="895309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Sobreescribir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95D9FA-0253-DE4A-8D7D-999BB74E5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03" y="1487750"/>
            <a:ext cx="1270000" cy="355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D09307-04B7-5640-A159-56FAAE03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113" y="2046201"/>
            <a:ext cx="6388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6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506" y="1054963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El método cocinar de la superclase Comida, es </a:t>
            </a:r>
            <a:r>
              <a:rPr lang="es-CL" dirty="0" err="1">
                <a:solidFill>
                  <a:schemeClr val="dk1"/>
                </a:solidFill>
                <a:latin typeface="Calibri"/>
                <a:cs typeface="Calibri"/>
              </a:rPr>
              <a:t>sobreescrito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 en la subclase </a:t>
            </a:r>
            <a:r>
              <a:rPr lang="es-CL" dirty="0" err="1">
                <a:solidFill>
                  <a:schemeClr val="dk1"/>
                </a:solidFill>
                <a:latin typeface="Calibri"/>
                <a:cs typeface="Calibri"/>
              </a:rPr>
              <a:t>NoSaludable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.</a:t>
            </a: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13" name="4 Rectángulo">
            <a:extLst>
              <a:ext uri="{FF2B5EF4-FFF2-40B4-BE49-F238E27FC236}">
                <a16:creationId xmlns:a16="http://schemas.microsoft.com/office/drawing/2014/main" id="{2CC4FC12-75CB-CC4E-8EA3-7F167FE89D34}"/>
              </a:ext>
            </a:extLst>
          </p:cNvPr>
          <p:cNvSpPr/>
          <p:nvPr/>
        </p:nvSpPr>
        <p:spPr>
          <a:xfrm>
            <a:off x="5398234" y="2557573"/>
            <a:ext cx="3564336" cy="674031"/>
          </a:xfrm>
          <a:prstGeom prst="rect">
            <a:avLst/>
          </a:prstGeom>
          <a:ln w="25400" cmpd="thinThick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  <a:buFont typeface="Wingdings" pitchFamily="2" charset="2"/>
              <a:buChar char="ü"/>
            </a:pPr>
            <a:r>
              <a:rPr lang="es-CL" b="1">
                <a:solidFill>
                  <a:schemeClr val="tx1"/>
                </a:solidFill>
                <a:ea typeface="ＭＳ Ｐゴシック" charset="-128"/>
              </a:rPr>
              <a:t>  mismo    tipo   de    retorno: void   </a:t>
            </a:r>
          </a:p>
          <a:p>
            <a:pPr marL="142875" lvl="1" indent="-142875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CL" b="1">
                <a:solidFill>
                  <a:schemeClr val="tx1"/>
                </a:solidFill>
                <a:ea typeface="ＭＳ Ｐゴシック" charset="-128"/>
              </a:rPr>
              <a:t>  mismo nombre: cocinar  </a:t>
            </a:r>
          </a:p>
          <a:p>
            <a:pPr marL="230188" lvl="1" indent="-230188"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s-CL" b="1">
                <a:solidFill>
                  <a:schemeClr val="tx1"/>
                </a:solidFill>
                <a:ea typeface="ＭＳ Ｐゴシック" charset="-128"/>
              </a:rPr>
              <a:t>mismos parámetros: int grados</a:t>
            </a:r>
            <a:endParaRPr lang="es-CL" b="1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0AB623-83B1-004A-A6E3-390EC4F6C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78" y="2010774"/>
            <a:ext cx="5040673" cy="2972706"/>
          </a:xfrm>
          <a:prstGeom prst="rect">
            <a:avLst/>
          </a:prstGeom>
        </p:spPr>
      </p:pic>
      <p:sp>
        <p:nvSpPr>
          <p:cNvPr id="24" name="4 Rectángulo">
            <a:extLst>
              <a:ext uri="{FF2B5EF4-FFF2-40B4-BE49-F238E27FC236}">
                <a16:creationId xmlns:a16="http://schemas.microsoft.com/office/drawing/2014/main" id="{C3CC0DEA-0F32-054C-91BF-216AAAD462DE}"/>
              </a:ext>
            </a:extLst>
          </p:cNvPr>
          <p:cNvSpPr/>
          <p:nvPr/>
        </p:nvSpPr>
        <p:spPr>
          <a:xfrm>
            <a:off x="5420200" y="3768300"/>
            <a:ext cx="3564336" cy="867930"/>
          </a:xfrm>
          <a:prstGeom prst="rect">
            <a:avLst/>
          </a:prstGeom>
          <a:ln w="25400" cmpd="thinThick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</a:pP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La </a:t>
            </a:r>
            <a:r>
              <a:rPr lang="es-CL" b="1" dirty="0" err="1">
                <a:solidFill>
                  <a:schemeClr val="tx1"/>
                </a:solidFill>
                <a:ea typeface="ＭＳ Ｐゴシック" charset="-128"/>
              </a:rPr>
              <a:t>sobreescritura</a:t>
            </a: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 siempre se implementa en una subclase, reescribiendo el método de la superclase</a:t>
            </a:r>
          </a:p>
        </p:txBody>
      </p:sp>
    </p:spTree>
    <p:extLst>
      <p:ext uri="{BB962C8B-B14F-4D97-AF65-F5344CB8AC3E}">
        <p14:creationId xmlns:p14="http://schemas.microsoft.com/office/powerpoint/2010/main" val="305006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5276B53-AA46-4648-AA08-1D32FE4AA46A}"/>
              </a:ext>
            </a:extLst>
          </p:cNvPr>
          <p:cNvSpPr/>
          <p:nvPr/>
        </p:nvSpPr>
        <p:spPr>
          <a:xfrm>
            <a:off x="394231" y="1362893"/>
            <a:ext cx="826970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¿Por qué </a:t>
            </a:r>
            <a:r>
              <a:rPr lang="es-CL" sz="2000" b="1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sobreescribir</a:t>
            </a:r>
            <a:r>
              <a:rPr lang="es-CL" sz="2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 un método?</a:t>
            </a:r>
          </a:p>
          <a:p>
            <a:pPr algn="just"/>
            <a:endParaRPr lang="es-CL" sz="20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algn="just"/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 de lo que queremos hacer. Si quiero agregar algo más a un método que sea específico para la clase hija, no podría hacerlo sólo heredando, ya que tendría que modificarlo en la clase padre y dicha funcionalidad sería común para todas las clases hijas que hereden de la superclase.</a:t>
            </a:r>
          </a:p>
          <a:p>
            <a:pPr algn="just"/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la razón anterior, la </a:t>
            </a:r>
            <a:r>
              <a:rPr lang="es-CL" sz="2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sobreescritura</a:t>
            </a:r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nos permite extender la funcionalidad de un método heredado para hacerlo especifico a lo que necesitemos, pudiendo implementar la lógica que queramos en nuestras clases hijas para el mismo método.</a:t>
            </a:r>
          </a:p>
          <a:p>
            <a:pPr algn="just"/>
            <a:endParaRPr lang="es-CL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 clase padre podría heredar un método a todas sus clases hijas menos a una que tenga un comportamiento específico.</a:t>
            </a:r>
          </a:p>
          <a:p>
            <a:pPr algn="just"/>
            <a:endParaRPr lang="es-CL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algn="just"/>
            <a:endParaRPr lang="es-CL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644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ibro, estante, cuarto, biblioteca&#10;&#10;Descripción generada automáticamente">
            <a:extLst>
              <a:ext uri="{FF2B5EF4-FFF2-40B4-BE49-F238E27FC236}">
                <a16:creationId xmlns:a16="http://schemas.microsoft.com/office/drawing/2014/main" id="{5A1B416D-DB06-1044-A7D7-9CB67D11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18" name="Google Shape;218;p31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Desarrollo de Software y </a:t>
            </a:r>
            <a:r>
              <a:rPr lang="es-ES_tradnl" sz="40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Escritorio</a:t>
            </a:r>
            <a:endParaRPr lang="es-ES_tradnl" sz="4000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3ABA-A441-AF49-86F2-AD630E090C1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909464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Sobrecargar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49BD150-8482-0643-A818-8CAEA00A281A}"/>
              </a:ext>
            </a:extLst>
          </p:cNvPr>
          <p:cNvSpPr/>
          <p:nvPr/>
        </p:nvSpPr>
        <p:spPr>
          <a:xfrm>
            <a:off x="2224133" y="1516163"/>
            <a:ext cx="1926953" cy="338554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sz="1600">
                <a:latin typeface="Century Gothic" panose="020B0502020202020204" pitchFamily="34" charset="0"/>
              </a:rPr>
              <a:t>Métodos distintos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94990" y="2033810"/>
            <a:ext cx="8554015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Un método sobrecargado se utiliza para </a:t>
            </a:r>
            <a:r>
              <a:rPr lang="es-CL" sz="2400" b="1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reutilizar el nombre </a:t>
            </a: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de un método pero con diferentes parámetros (opcionalmente un tipo diferente de retorno). </a:t>
            </a:r>
          </a:p>
          <a:p>
            <a:pPr algn="just"/>
            <a:endParaRPr lang="es-CL" sz="2400" dirty="0">
              <a:solidFill>
                <a:schemeClr val="dk1"/>
              </a:solidFill>
              <a:latin typeface="Calibri"/>
              <a:cs typeface="Calibri"/>
              <a:sym typeface="Franklin Gothic"/>
            </a:endParaRPr>
          </a:p>
          <a:p>
            <a:pPr algn="just"/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Las reglas para sobrecargar un método son:</a:t>
            </a:r>
          </a:p>
          <a:p>
            <a:pPr algn="just"/>
            <a:endParaRPr lang="es-CL" sz="2400" dirty="0">
              <a:solidFill>
                <a:schemeClr val="dk1"/>
              </a:solidFill>
              <a:latin typeface="Calibri"/>
              <a:cs typeface="Calibri"/>
              <a:sym typeface="Franklin Gothic"/>
            </a:endParaRPr>
          </a:p>
          <a:p>
            <a:pPr marL="342900" indent="-342900" algn="just">
              <a:buClr>
                <a:srgbClr val="00B050"/>
              </a:buClr>
              <a:buFont typeface="Zapf Dingbats"/>
              <a:buChar char="✢"/>
            </a:pP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  <a:sym typeface="Franklin Gothic"/>
              </a:rPr>
              <a:t>Los métodos sobrecargados </a:t>
            </a:r>
            <a:r>
              <a:rPr lang="es-CL" sz="2000"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  <a:sym typeface="Franklin Gothic"/>
              </a:rPr>
              <a:t>deben cambiar la lista de parámetros</a:t>
            </a: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  <a:sym typeface="Franklin Gothic"/>
              </a:rPr>
              <a:t>.  </a:t>
            </a:r>
          </a:p>
          <a:p>
            <a:pPr marL="342900" indent="-342900" algn="just">
              <a:buClr>
                <a:srgbClr val="00B050"/>
              </a:buClr>
              <a:buFont typeface="Zapf Dingbats"/>
              <a:buChar char="✢"/>
            </a:pP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  <a:sym typeface="Franklin Gothic"/>
              </a:rPr>
              <a:t>Pueden cambiar el tipo de retorno (opcional).</a:t>
            </a:r>
            <a:endParaRPr lang="es-CL" sz="20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buClr>
                <a:srgbClr val="00B050"/>
              </a:buClr>
              <a:buFont typeface="Zapf Dingbats"/>
              <a:buChar char="✢"/>
            </a:pP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Pueden cambiar el modificador de acceso </a:t>
            </a: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  <a:sym typeface="Franklin Gothic"/>
              </a:rPr>
              <a:t>(opcional).</a:t>
            </a: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.</a:t>
            </a:r>
            <a:endParaRPr lang="es-CL" sz="2000" b="1" dirty="0">
              <a:solidFill>
                <a:schemeClr val="accent6">
                  <a:lumMod val="75000"/>
                </a:schemeClr>
              </a:solidFill>
              <a:ea typeface="ＭＳ Ｐゴシック" charset="-128"/>
            </a:endParaRPr>
          </a:p>
          <a:p>
            <a:pPr marL="342900" indent="-342900" algn="just">
              <a:buClr>
                <a:srgbClr val="00B050"/>
              </a:buClr>
              <a:buFont typeface="Zapf Dingbats"/>
              <a:buChar char="✢"/>
            </a:pPr>
            <a:r>
              <a:rPr lang="es-CL" sz="2000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Un método puede ser sobrecargado en la misma clase o en una subclase.</a:t>
            </a:r>
            <a:endParaRPr lang="es-ES_tradnl" sz="20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  <a:p>
            <a:pPr algn="just"/>
            <a:endParaRPr lang="es-ES_tradnl" sz="2400" dirty="0">
              <a:solidFill>
                <a:schemeClr val="dk1"/>
              </a:solidFill>
              <a:latin typeface="Calibri"/>
              <a:cs typeface="Calibri"/>
              <a:sym typeface="Franklin Gothic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26177A-12E0-F24A-8BB9-AA581D77DB5E}"/>
              </a:ext>
            </a:extLst>
          </p:cNvPr>
          <p:cNvSpPr txBox="1"/>
          <p:nvPr/>
        </p:nvSpPr>
        <p:spPr>
          <a:xfrm>
            <a:off x="2656114" y="16836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CL" sz="2400"/>
          </a:p>
        </p:txBody>
      </p:sp>
    </p:spTree>
    <p:extLst>
      <p:ext uri="{BB962C8B-B14F-4D97-AF65-F5344CB8AC3E}">
        <p14:creationId xmlns:p14="http://schemas.microsoft.com/office/powerpoint/2010/main" val="120345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909464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endParaRPr lang="es-CL" b="1" i="1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b="1" i="1">
                <a:solidFill>
                  <a:schemeClr val="dk1"/>
                </a:solidFill>
                <a:latin typeface="Calibri"/>
                <a:cs typeface="Calibri"/>
              </a:rPr>
              <a:t>Sobrecargar</a:t>
            </a: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26177A-12E0-F24A-8BB9-AA581D77DB5E}"/>
              </a:ext>
            </a:extLst>
          </p:cNvPr>
          <p:cNvSpPr txBox="1"/>
          <p:nvPr/>
        </p:nvSpPr>
        <p:spPr>
          <a:xfrm>
            <a:off x="2656114" y="168365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endParaRPr lang="es-CL" sz="240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3FF995-F23B-5241-A7F0-7DC50A15A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5" y="2152650"/>
            <a:ext cx="6375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9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506" y="1054963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El método encender de la clase Motor, es sobrecargado en la misma clase.</a:t>
            </a: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50800" indent="0" algn="just"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          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13" name="4 Rectángulo">
            <a:extLst>
              <a:ext uri="{FF2B5EF4-FFF2-40B4-BE49-F238E27FC236}">
                <a16:creationId xmlns:a16="http://schemas.microsoft.com/office/drawing/2014/main" id="{2CC4FC12-75CB-CC4E-8EA3-7F167FE89D34}"/>
              </a:ext>
            </a:extLst>
          </p:cNvPr>
          <p:cNvSpPr/>
          <p:nvPr/>
        </p:nvSpPr>
        <p:spPr>
          <a:xfrm>
            <a:off x="4594860" y="2493709"/>
            <a:ext cx="4361730" cy="1061829"/>
          </a:xfrm>
          <a:prstGeom prst="rect">
            <a:avLst/>
          </a:prstGeom>
          <a:ln w="25400" cmpd="thinThick"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  <a:buFont typeface="Wingdings" pitchFamily="2" charset="2"/>
              <a:buChar char="ü"/>
            </a:pP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tipo   de    retorno puede o no cambiar: </a:t>
            </a:r>
            <a:r>
              <a:rPr lang="es-CL" b="1" dirty="0" err="1">
                <a:solidFill>
                  <a:schemeClr val="tx1"/>
                </a:solidFill>
                <a:ea typeface="ＭＳ Ｐゴシック" charset="-128"/>
              </a:rPr>
              <a:t>void</a:t>
            </a: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 y </a:t>
            </a:r>
            <a:r>
              <a:rPr lang="es-CL" b="1" dirty="0" err="1">
                <a:solidFill>
                  <a:schemeClr val="tx1"/>
                </a:solidFill>
                <a:ea typeface="ＭＳ Ｐゴシック" charset="-128"/>
              </a:rPr>
              <a:t>String</a:t>
            </a:r>
            <a:endParaRPr lang="es-CL" b="1" dirty="0">
              <a:solidFill>
                <a:schemeClr val="tx1"/>
              </a:solidFill>
              <a:ea typeface="ＭＳ Ｐゴシック" charset="-128"/>
            </a:endParaRPr>
          </a:p>
          <a:p>
            <a:pPr marL="142875" lvl="1" indent="-142875" algn="just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  mismo nombre: encender  </a:t>
            </a:r>
          </a:p>
          <a:p>
            <a:pPr marL="230188" lvl="1" indent="-230188" algn="just">
              <a:lnSpc>
                <a:spcPct val="90000"/>
              </a:lnSpc>
              <a:buFont typeface="Wingdings" pitchFamily="2" charset="2"/>
              <a:buChar char="Ø"/>
            </a:pP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distintos parámetros: </a:t>
            </a:r>
            <a:r>
              <a:rPr lang="es-CL" b="1" dirty="0" err="1">
                <a:solidFill>
                  <a:schemeClr val="tx1"/>
                </a:solidFill>
                <a:ea typeface="ＭＳ Ｐゴシック" charset="-128"/>
              </a:rPr>
              <a:t>char</a:t>
            </a: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 </a:t>
            </a:r>
            <a:r>
              <a:rPr lang="es-CL" b="1" dirty="0" err="1">
                <a:solidFill>
                  <a:schemeClr val="tx1"/>
                </a:solidFill>
                <a:ea typeface="ＭＳ Ｐゴシック" charset="-128"/>
              </a:rPr>
              <a:t>tipoMotor</a:t>
            </a: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 y ninguno</a:t>
            </a:r>
            <a:endParaRPr lang="es-CL" b="1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EC193E4-3987-3D4E-9CBE-70397FEE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6" y="2113472"/>
            <a:ext cx="4183048" cy="3030028"/>
          </a:xfrm>
          <a:prstGeom prst="rect">
            <a:avLst/>
          </a:prstGeom>
        </p:spPr>
      </p:pic>
      <p:sp>
        <p:nvSpPr>
          <p:cNvPr id="11" name="4 Rectángulo">
            <a:extLst>
              <a:ext uri="{FF2B5EF4-FFF2-40B4-BE49-F238E27FC236}">
                <a16:creationId xmlns:a16="http://schemas.microsoft.com/office/drawing/2014/main" id="{7FE4A5DC-EE0B-F541-8D41-EC67B0151906}"/>
              </a:ext>
            </a:extLst>
          </p:cNvPr>
          <p:cNvSpPr/>
          <p:nvPr/>
        </p:nvSpPr>
        <p:spPr>
          <a:xfrm>
            <a:off x="4594859" y="4123230"/>
            <a:ext cx="4316915" cy="480131"/>
          </a:xfrm>
          <a:prstGeom prst="rect">
            <a:avLst/>
          </a:prstGeom>
          <a:ln w="25400" cmpd="thinThick">
            <a:solidFill>
              <a:schemeClr val="accent1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pPr lvl="1" algn="just">
              <a:lnSpc>
                <a:spcPct val="90000"/>
              </a:lnSpc>
            </a:pPr>
            <a:r>
              <a:rPr lang="es-CL" b="1" dirty="0">
                <a:solidFill>
                  <a:schemeClr val="tx1"/>
                </a:solidFill>
                <a:ea typeface="ＭＳ Ｐゴシック" charset="-128"/>
              </a:rPr>
              <a:t>La sobrecarga se puede implementar en la superclase o subclase</a:t>
            </a:r>
          </a:p>
        </p:txBody>
      </p:sp>
    </p:spTree>
    <p:extLst>
      <p:ext uri="{BB962C8B-B14F-4D97-AF65-F5344CB8AC3E}">
        <p14:creationId xmlns:p14="http://schemas.microsoft.com/office/powerpoint/2010/main" val="235340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5276B53-AA46-4648-AA08-1D32FE4AA46A}"/>
              </a:ext>
            </a:extLst>
          </p:cNvPr>
          <p:cNvSpPr/>
          <p:nvPr/>
        </p:nvSpPr>
        <p:spPr>
          <a:xfrm>
            <a:off x="359941" y="1559921"/>
            <a:ext cx="860117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¿Por qué sobrecargar un método?</a:t>
            </a:r>
          </a:p>
          <a:p>
            <a:pPr algn="just"/>
            <a:endParaRPr lang="es-CL" sz="2000" b="1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algn="just"/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declarar métodos que se llamen igual pero que reciban parámetros diferentes (no pueden haber 2 métodos con el mismo nombre y los mismos parámetros).</a:t>
            </a:r>
          </a:p>
          <a:p>
            <a:pPr algn="just"/>
            <a:endParaRPr lang="es-CL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ejemplo, podemos ver que los 2 métodos se llaman igual pero poseen parámetros diferentes, así cuando sean llamados, dependiendo del parámetro enviado se accede al método.</a:t>
            </a:r>
          </a:p>
          <a:p>
            <a:pPr algn="just"/>
            <a:endParaRPr lang="es-CL" sz="2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  <a:sym typeface="Franklin Gothic"/>
            </a:endParaRPr>
          </a:p>
          <a:p>
            <a:pPr algn="just"/>
            <a:r>
              <a:rPr lang="es-CL" sz="2000" b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Franklin Gothic"/>
              </a:rPr>
              <a:t>¿Cómo se invocaría el primer método? ¿y el segundo método?</a:t>
            </a:r>
          </a:p>
        </p:txBody>
      </p:sp>
    </p:spTree>
    <p:extLst>
      <p:ext uri="{BB962C8B-B14F-4D97-AF65-F5344CB8AC3E}">
        <p14:creationId xmlns:p14="http://schemas.microsoft.com/office/powerpoint/2010/main" val="29475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10" name="4 Rectángulo">
            <a:extLst>
              <a:ext uri="{FF2B5EF4-FFF2-40B4-BE49-F238E27FC236}">
                <a16:creationId xmlns:a16="http://schemas.microsoft.com/office/drawing/2014/main" id="{166186E5-1670-544E-BC5E-2011724ABF9F}"/>
              </a:ext>
            </a:extLst>
          </p:cNvPr>
          <p:cNvSpPr/>
          <p:nvPr/>
        </p:nvSpPr>
        <p:spPr>
          <a:xfrm>
            <a:off x="143508" y="1355403"/>
            <a:ext cx="885698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400" b="1" i="1" dirty="0">
                <a:solidFill>
                  <a:schemeClr val="dk1"/>
                </a:solidFill>
                <a:latin typeface="Calibri"/>
                <a:cs typeface="Calibri"/>
              </a:rPr>
              <a:t>Llamando a la superclase</a:t>
            </a:r>
          </a:p>
          <a:p>
            <a:pPr algn="just"/>
            <a:endParaRPr lang="es-C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algn="just"/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Para acceder a métodos o atributos de la superclase, se utiliza </a:t>
            </a:r>
            <a:r>
              <a:rPr lang="es-CL" sz="2400" b="1" dirty="0">
                <a:solidFill>
                  <a:schemeClr val="dk1"/>
                </a:solidFill>
                <a:latin typeface="Calibri"/>
                <a:cs typeface="Calibri"/>
              </a:rPr>
              <a:t>super</a:t>
            </a: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, el cual es una referencia hacia la clase padre.</a:t>
            </a:r>
          </a:p>
          <a:p>
            <a:pPr algn="just"/>
            <a:endParaRPr lang="es-C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algn="just"/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Se puede invocar al constructor de la clase padre, a métodos o atributos, siempre que el modificador de acceso lo permita.</a:t>
            </a:r>
          </a:p>
          <a:p>
            <a:pPr algn="just"/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 	</a:t>
            </a:r>
          </a:p>
          <a:p>
            <a:pPr algn="just">
              <a:buNone/>
            </a:pPr>
            <a:r>
              <a:rPr lang="es-ES_tradnl" sz="2400" dirty="0">
                <a:solidFill>
                  <a:schemeClr val="dk1"/>
                </a:solidFill>
                <a:latin typeface="Calibri"/>
                <a:cs typeface="Calibri"/>
              </a:rPr>
              <a:t>			</a:t>
            </a:r>
            <a:r>
              <a:rPr lang="es-ES_tradnl" sz="2400" b="1" dirty="0" err="1">
                <a:solidFill>
                  <a:schemeClr val="dk1"/>
                </a:solidFill>
                <a:latin typeface="Calibri"/>
                <a:cs typeface="Calibri"/>
              </a:rPr>
              <a:t>super.atributo</a:t>
            </a: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;</a:t>
            </a:r>
          </a:p>
          <a:p>
            <a:pPr algn="just">
              <a:buNone/>
            </a:pP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			</a:t>
            </a:r>
            <a:r>
              <a:rPr lang="es-ES_tradnl" sz="2400" b="1" dirty="0" err="1">
                <a:solidFill>
                  <a:schemeClr val="dk1"/>
                </a:solidFill>
                <a:latin typeface="Calibri"/>
                <a:cs typeface="Calibri"/>
              </a:rPr>
              <a:t>super.método</a:t>
            </a: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();</a:t>
            </a:r>
          </a:p>
          <a:p>
            <a:pPr algn="just">
              <a:buNone/>
            </a:pPr>
            <a:endParaRPr lang="es-ES_tradnl" sz="2400" b="1" dirty="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buNone/>
            </a:pP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			</a:t>
            </a:r>
            <a:r>
              <a:rPr lang="es-ES_tradnl" sz="2400" b="1" dirty="0" err="1">
                <a:solidFill>
                  <a:schemeClr val="dk1"/>
                </a:solidFill>
                <a:latin typeface="Calibri"/>
                <a:cs typeface="Calibri"/>
              </a:rPr>
              <a:t>this.atributo</a:t>
            </a: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:</a:t>
            </a:r>
          </a:p>
          <a:p>
            <a:pPr algn="just">
              <a:buNone/>
            </a:pP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			</a:t>
            </a:r>
            <a:r>
              <a:rPr lang="es-ES_tradnl" sz="2400" b="1" dirty="0" err="1">
                <a:solidFill>
                  <a:schemeClr val="dk1"/>
                </a:solidFill>
                <a:latin typeface="Calibri"/>
                <a:cs typeface="Calibri"/>
              </a:rPr>
              <a:t>this.método</a:t>
            </a:r>
            <a:r>
              <a:rPr lang="es-ES_tradnl" sz="2400" b="1" dirty="0">
                <a:solidFill>
                  <a:schemeClr val="dk1"/>
                </a:solidFill>
                <a:latin typeface="Calibri"/>
                <a:cs typeface="Calibri"/>
              </a:rPr>
              <a:t>();</a:t>
            </a:r>
            <a:endParaRPr lang="es-CL" sz="2400" b="1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pic>
        <p:nvPicPr>
          <p:cNvPr id="4" name="Gráfico 3" descr="Teléfono con manos libres">
            <a:extLst>
              <a:ext uri="{FF2B5EF4-FFF2-40B4-BE49-F238E27FC236}">
                <a16:creationId xmlns:a16="http://schemas.microsoft.com/office/drawing/2014/main" id="{4A8256D5-54AE-984C-8F6A-966F92F2E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1900" y="1025725"/>
            <a:ext cx="914400" cy="9144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00ACAE6-5ED8-7042-86C6-07C651E4D642}"/>
              </a:ext>
            </a:extLst>
          </p:cNvPr>
          <p:cNvSpPr/>
          <p:nvPr/>
        </p:nvSpPr>
        <p:spPr>
          <a:xfrm>
            <a:off x="5424080" y="4417732"/>
            <a:ext cx="3434170" cy="584775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sz="1600">
                <a:latin typeface="Century Gothic" panose="020B0502020202020204" pitchFamily="34" charset="0"/>
              </a:rPr>
              <a:t>Llamando a atributos y métodos del padre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50B0135-DBC0-9042-BF4B-B886074C57F0}"/>
              </a:ext>
            </a:extLst>
          </p:cNvPr>
          <p:cNvSpPr/>
          <p:nvPr/>
        </p:nvSpPr>
        <p:spPr>
          <a:xfrm>
            <a:off x="5424080" y="5502597"/>
            <a:ext cx="3434170" cy="584775"/>
          </a:xfrm>
          <a:prstGeom prst="rect">
            <a:avLst/>
          </a:prstGeom>
          <a:ln w="38100">
            <a:solidFill>
              <a:srgbClr val="00B050"/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sz="1600">
                <a:latin typeface="Century Gothic" panose="020B0502020202020204" pitchFamily="34" charset="0"/>
              </a:rPr>
              <a:t>Llamando a atributos y métodos de la misma clase</a:t>
            </a:r>
          </a:p>
        </p:txBody>
      </p:sp>
    </p:spTree>
    <p:extLst>
      <p:ext uri="{BB962C8B-B14F-4D97-AF65-F5344CB8AC3E}">
        <p14:creationId xmlns:p14="http://schemas.microsoft.com/office/powerpoint/2010/main" val="99846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Constructor en la Herencia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94990" y="1377686"/>
            <a:ext cx="85540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b="1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Los constructores no se heredan. </a:t>
            </a:r>
            <a:r>
              <a:rPr lang="es-CL" sz="24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De hecho, la primera tarea del constructor de cualquier subclase es llamar al constructor de su superclase directa, ya sea en forma explícita o implícita (si no se especifica una llamada al constructor), para asegurar que las variables de instancia heredadas de la superclase se inicialicen en forma apropiada.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0EBE684E-6C04-FA41-AD84-F157C4919385}"/>
              </a:ext>
            </a:extLst>
          </p:cNvPr>
          <p:cNvSpPr/>
          <p:nvPr/>
        </p:nvSpPr>
        <p:spPr>
          <a:xfrm>
            <a:off x="5450115" y="4518642"/>
            <a:ext cx="3398890" cy="830997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 sz="1600">
                <a:latin typeface="Century Gothic" panose="020B0502020202020204" pitchFamily="34" charset="0"/>
              </a:rPr>
              <a:t>1 Constructor Persona</a:t>
            </a:r>
          </a:p>
          <a:p>
            <a:pPr algn="just"/>
            <a:r>
              <a:rPr lang="es-CL" sz="1600">
                <a:latin typeface="Century Gothic" panose="020B0502020202020204" pitchFamily="34" charset="0"/>
              </a:rPr>
              <a:t>2 Constructor Alumno</a:t>
            </a:r>
          </a:p>
          <a:p>
            <a:pPr algn="just"/>
            <a:r>
              <a:rPr lang="es-CL" sz="1600">
                <a:latin typeface="Century Gothic" panose="020B0502020202020204" pitchFamily="34" charset="0"/>
              </a:rPr>
              <a:t>3 Constructor AlumnoGratuidad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F3D9F9-F5F3-2B43-AC2C-68513E3D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91" y="3778251"/>
            <a:ext cx="228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9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Constructor en la Herencia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A32EAF-1DB9-464E-BF6A-DC7434BC38D4}"/>
              </a:ext>
            </a:extLst>
          </p:cNvPr>
          <p:cNvSpPr/>
          <p:nvPr/>
        </p:nvSpPr>
        <p:spPr>
          <a:xfrm>
            <a:off x="2323849" y="5414748"/>
            <a:ext cx="44963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cs typeface="Calibri"/>
                <a:sym typeface="Franklin Gothic"/>
              </a:rPr>
              <a:t>¿Qué arroja el siguiente código?</a:t>
            </a:r>
          </a:p>
          <a:p>
            <a:pPr algn="just"/>
            <a:endParaRPr lang="es-CL" b="1">
              <a:solidFill>
                <a:schemeClr val="dk1"/>
              </a:solidFill>
              <a:latin typeface="Century Gothic" panose="020B0502020202020204" pitchFamily="34" charset="0"/>
              <a:cs typeface="Calibri"/>
              <a:sym typeface="Franklin Gothic"/>
            </a:endParaRPr>
          </a:p>
          <a:p>
            <a:pPr algn="just"/>
            <a:r>
              <a:rPr lang="es-CL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AlumnoGratuidad ag = new AlumnoGratuidad();</a:t>
            </a:r>
            <a:endParaRPr lang="es-CL">
              <a:solidFill>
                <a:schemeClr val="dk1"/>
              </a:solidFill>
              <a:latin typeface="Century Gothic" panose="020B0502020202020204" pitchFamily="34" charset="0"/>
              <a:cs typeface="Calibri"/>
              <a:sym typeface="Franklin Gothic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80BCFA-F578-CA4B-AD91-D613DB51ED2D}"/>
              </a:ext>
            </a:extLst>
          </p:cNvPr>
          <p:cNvSpPr/>
          <p:nvPr/>
        </p:nvSpPr>
        <p:spPr>
          <a:xfrm>
            <a:off x="699812" y="1836900"/>
            <a:ext cx="3959271" cy="95410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public class Persona{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public Persona(){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    System.out.println(“Soy Persona”)	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}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89399D-5183-E347-B0C5-2045B37A1AB6}"/>
              </a:ext>
            </a:extLst>
          </p:cNvPr>
          <p:cNvSpPr/>
          <p:nvPr/>
        </p:nvSpPr>
        <p:spPr>
          <a:xfrm>
            <a:off x="699811" y="2979057"/>
            <a:ext cx="3959271" cy="95410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public class Alumno extends Persona{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public Alumno(){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    System.out.println(“Soy Alumno”)	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}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E05C0F-BA8F-8A46-B968-A566511F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474" y="1866013"/>
            <a:ext cx="2066725" cy="248007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980D87F6-302E-D04C-8DD8-4521E47C00A5}"/>
              </a:ext>
            </a:extLst>
          </p:cNvPr>
          <p:cNvSpPr/>
          <p:nvPr/>
        </p:nvSpPr>
        <p:spPr>
          <a:xfrm>
            <a:off x="699811" y="4150238"/>
            <a:ext cx="4786587" cy="95410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public class AlumnoGratuidad extends Alumno{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public AlumnoGratuidad(){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        System.out.println(“Soy Alumno con Gratuidad”)	</a:t>
            </a:r>
          </a:p>
          <a:p>
            <a:pPr lvl="2" algn="just">
              <a:buNone/>
            </a:pPr>
            <a:r>
              <a:rPr lang="es-CL" b="1">
                <a:solidFill>
                  <a:schemeClr val="dk1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Calibri"/>
              </a:rPr>
              <a:t>}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C1976F-524B-904F-84E9-C46BEA5D74C6}"/>
              </a:ext>
            </a:extLst>
          </p:cNvPr>
          <p:cNvSpPr/>
          <p:nvPr/>
        </p:nvSpPr>
        <p:spPr>
          <a:xfrm>
            <a:off x="75699" y="1154884"/>
            <a:ext cx="4496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Considere el siguiente código:</a:t>
            </a:r>
          </a:p>
        </p:txBody>
      </p:sp>
    </p:spTree>
    <p:extLst>
      <p:ext uri="{BB962C8B-B14F-4D97-AF65-F5344CB8AC3E}">
        <p14:creationId xmlns:p14="http://schemas.microsoft.com/office/powerpoint/2010/main" val="1259525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Constructor en la Herencia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3C1976F-524B-904F-84E9-C46BEA5D74C6}"/>
              </a:ext>
            </a:extLst>
          </p:cNvPr>
          <p:cNvSpPr/>
          <p:nvPr/>
        </p:nvSpPr>
        <p:spPr>
          <a:xfrm>
            <a:off x="1164269" y="1358083"/>
            <a:ext cx="44963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70C0"/>
              </a:buClr>
              <a:buFont typeface=".PingFang SC Regular"/>
              <a:buChar char="◎"/>
            </a:pPr>
            <a:r>
              <a:rPr lang="es-CL" sz="24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Soy Persona</a:t>
            </a:r>
          </a:p>
          <a:p>
            <a:pPr marL="342900" indent="-342900" algn="just">
              <a:buClr>
                <a:srgbClr val="0070C0"/>
              </a:buClr>
              <a:buFont typeface=".PingFang SC Regular"/>
              <a:buChar char="◎"/>
            </a:pPr>
            <a:r>
              <a:rPr lang="es-CL" sz="24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Soy Alumno</a:t>
            </a:r>
          </a:p>
          <a:p>
            <a:pPr marL="342900" indent="-342900" algn="just">
              <a:buClr>
                <a:srgbClr val="0070C0"/>
              </a:buClr>
              <a:buFont typeface=".PingFang SC Regular"/>
              <a:buChar char="◎"/>
            </a:pPr>
            <a:r>
              <a:rPr lang="es-CL" sz="2400">
                <a:solidFill>
                  <a:schemeClr val="dk1"/>
                </a:solidFill>
                <a:latin typeface="Calibri"/>
                <a:cs typeface="Calibri"/>
              </a:rPr>
              <a:t>Soy Alumno con Gratuidad</a:t>
            </a:r>
          </a:p>
          <a:p>
            <a:pPr marL="342900" indent="-342900" algn="just">
              <a:buClr>
                <a:srgbClr val="0070C0"/>
              </a:buClr>
              <a:buFont typeface=".PingFang SC Regular"/>
              <a:buChar char="◎"/>
            </a:pPr>
            <a:endParaRPr lang="es-CL" sz="2400">
              <a:solidFill>
                <a:schemeClr val="dk1"/>
              </a:solidFill>
              <a:latin typeface="Calibri"/>
              <a:cs typeface="Calibri"/>
              <a:sym typeface="Franklin Gothic"/>
            </a:endParaRPr>
          </a:p>
        </p:txBody>
      </p:sp>
      <p:pic>
        <p:nvPicPr>
          <p:cNvPr id="6" name="Gráfico 5" descr="Manos aplaudiendo">
            <a:extLst>
              <a:ext uri="{FF2B5EF4-FFF2-40B4-BE49-F238E27FC236}">
                <a16:creationId xmlns:a16="http://schemas.microsoft.com/office/drawing/2014/main" id="{A901FE88-BDB7-7540-BD9C-5AE9BD799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5426" y="1466181"/>
            <a:ext cx="914400" cy="914400"/>
          </a:xfrm>
          <a:prstGeom prst="rect">
            <a:avLst/>
          </a:prstGeom>
        </p:spPr>
      </p:pic>
      <p:sp>
        <p:nvSpPr>
          <p:cNvPr id="11" name="4 Rectángulo">
            <a:extLst>
              <a:ext uri="{FF2B5EF4-FFF2-40B4-BE49-F238E27FC236}">
                <a16:creationId xmlns:a16="http://schemas.microsoft.com/office/drawing/2014/main" id="{A8385245-7B65-5947-AA4E-10DADD3A9DE6}"/>
              </a:ext>
            </a:extLst>
          </p:cNvPr>
          <p:cNvSpPr/>
          <p:nvPr/>
        </p:nvSpPr>
        <p:spPr>
          <a:xfrm>
            <a:off x="143507" y="2911784"/>
            <a:ext cx="8856984" cy="395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None/>
            </a:pPr>
            <a:r>
              <a:rPr lang="es-ES_tradnl" sz="2800">
                <a:solidFill>
                  <a:schemeClr val="tx2">
                    <a:lumMod val="50000"/>
                  </a:schemeClr>
                </a:solidFill>
                <a:ea typeface="ＭＳ Ｐゴシック" charset="-128"/>
              </a:rPr>
              <a:t>	</a:t>
            </a: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	</a:t>
            </a:r>
            <a:r>
              <a:rPr lang="es-ES_tradnl" sz="2800">
                <a:solidFill>
                  <a:schemeClr val="tx2">
                    <a:lumMod val="50000"/>
                  </a:schemeClr>
                </a:solidFill>
                <a:ea typeface="ＭＳ Ｐゴシック" charset="-128"/>
              </a:rPr>
              <a:t>	</a:t>
            </a: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¿por qué?</a:t>
            </a:r>
          </a:p>
          <a:p>
            <a:pPr algn="just">
              <a:lnSpc>
                <a:spcPct val="90000"/>
              </a:lnSpc>
              <a:buNone/>
            </a:pPr>
            <a:endParaRPr lang="es-ES_tradnl" sz="240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lnSpc>
                <a:spcPct val="90000"/>
              </a:lnSpc>
              <a:buNone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Porque el compilador Java añade como primera línea de código en todos los constructores de una clase, la instrucción:</a:t>
            </a:r>
          </a:p>
          <a:p>
            <a:pPr algn="just">
              <a:lnSpc>
                <a:spcPct val="90000"/>
              </a:lnSpc>
              <a:buNone/>
            </a:pPr>
            <a:endParaRPr lang="es-ES_tradnl" sz="240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lnSpc>
                <a:spcPct val="90000"/>
              </a:lnSpc>
              <a:buNone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				super();</a:t>
            </a:r>
          </a:p>
          <a:p>
            <a:pPr algn="just">
              <a:lnSpc>
                <a:spcPct val="90000"/>
              </a:lnSpc>
              <a:buNone/>
            </a:pPr>
            <a:endParaRPr lang="es-ES_tradnl" sz="2400">
              <a:solidFill>
                <a:schemeClr val="dk1"/>
              </a:solidFill>
              <a:latin typeface="Calibri"/>
              <a:cs typeface="Calibri"/>
            </a:endParaRPr>
          </a:p>
          <a:p>
            <a:pPr algn="just">
              <a:lnSpc>
                <a:spcPct val="90000"/>
              </a:lnSpc>
              <a:buNone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Esta instrucción provoca una llamada al constructor sin parámetros de la superclase.</a:t>
            </a:r>
          </a:p>
          <a:p>
            <a:pPr algn="just">
              <a:lnSpc>
                <a:spcPct val="90000"/>
              </a:lnSpc>
              <a:buNone/>
            </a:pPr>
            <a:endParaRPr lang="es-ES_tradnl" sz="2800">
              <a:solidFill>
                <a:schemeClr val="tx2">
                  <a:lumMod val="50000"/>
                </a:schemeClr>
              </a:solidFill>
              <a:ea typeface="ＭＳ Ｐゴシック" charset="-128"/>
            </a:endParaRPr>
          </a:p>
          <a:p>
            <a:pPr algn="just"/>
            <a:r>
              <a:rPr lang="es-CL" sz="2800">
                <a:solidFill>
                  <a:schemeClr val="tx2">
                    <a:lumMod val="50000"/>
                  </a:schemeClr>
                </a:solidFill>
                <a:ea typeface="ＭＳ Ｐゴシック" charset="-128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0249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3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Constructor en la Herencia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570111E-E124-CF4C-8839-661F351C0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801" y="1535113"/>
            <a:ext cx="56515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08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aprendido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ES_tradnl" dirty="0"/>
          </a:p>
        </p:txBody>
      </p:sp>
      <p:sp>
        <p:nvSpPr>
          <p:cNvPr id="6" name="Google Shape;559;p21">
            <a:extLst>
              <a:ext uri="{FF2B5EF4-FFF2-40B4-BE49-F238E27FC236}">
                <a16:creationId xmlns:a16="http://schemas.microsoft.com/office/drawing/2014/main" id="{6857FEFB-5416-AB41-8A0B-F4EDF82FEF68}"/>
              </a:ext>
            </a:extLst>
          </p:cNvPr>
          <p:cNvSpPr/>
          <p:nvPr/>
        </p:nvSpPr>
        <p:spPr>
          <a:xfrm>
            <a:off x="679264" y="1979752"/>
            <a:ext cx="8360232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Zapf Dingbats"/>
              <a:buChar char="✔"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Reconocer qué es herencia.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Utilizar una estructura de herencia: superclases y subclases.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Implementar atributos y métodos en la herencia.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Utilizar modificadores de acceso en la herencia.</a:t>
            </a:r>
          </a:p>
          <a:p>
            <a:pPr marL="342900" indent="-342900">
              <a:buFont typeface="Zapf Dingbats"/>
              <a:buChar char="✔"/>
            </a:pP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Implementar la </a:t>
            </a:r>
            <a:r>
              <a:rPr lang="es-ES_tradnl" sz="2400" err="1">
                <a:solidFill>
                  <a:schemeClr val="dk1"/>
                </a:solidFill>
                <a:latin typeface="Calibri"/>
                <a:cs typeface="Calibri"/>
              </a:rPr>
              <a:t>sobreescritura</a:t>
            </a:r>
            <a:r>
              <a:rPr lang="es-ES_tradnl" sz="2400">
                <a:solidFill>
                  <a:schemeClr val="dk1"/>
                </a:solidFill>
                <a:latin typeface="Calibri"/>
                <a:cs typeface="Calibri"/>
              </a:rPr>
              <a:t> y sobrecarga de los métodos.</a:t>
            </a:r>
          </a:p>
        </p:txBody>
      </p:sp>
    </p:spTree>
    <p:extLst>
      <p:ext uri="{BB962C8B-B14F-4D97-AF65-F5344CB8AC3E}">
        <p14:creationId xmlns:p14="http://schemas.microsoft.com/office/powerpoint/2010/main" val="2114267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Herencia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0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¿Qué Aprenderemos?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Reconocer qué es herencia.</a:t>
            </a:r>
          </a:p>
          <a:p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Utilizar una estructura de herencia: superclases y subclases.</a:t>
            </a:r>
          </a:p>
          <a:p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Implementar atributos y métodos en la herencia.</a:t>
            </a:r>
          </a:p>
          <a:p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Utilizar modificadores de acceso en la herencia.</a:t>
            </a:r>
          </a:p>
          <a:p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Implementar la </a:t>
            </a:r>
            <a:r>
              <a:rPr lang="es-ES_tradnl" err="1">
                <a:solidFill>
                  <a:schemeClr val="dk1"/>
                </a:solidFill>
                <a:latin typeface="Calibri"/>
                <a:cs typeface="Calibri"/>
              </a:rPr>
              <a:t>sobreescritura</a:t>
            </a:r>
            <a:r>
              <a:rPr lang="es-ES_tradnl">
                <a:solidFill>
                  <a:schemeClr val="dk1"/>
                </a:solidFill>
                <a:latin typeface="Calibri"/>
                <a:cs typeface="Calibri"/>
              </a:rPr>
              <a:t> y sobrecarga de los métodos.</a:t>
            </a: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 las siguientes imágenes…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800">
              <a:solidFill>
                <a:schemeClr val="dk2"/>
              </a:solidFill>
              <a:latin typeface="Franklin Gothic"/>
              <a:ea typeface="Calibri"/>
              <a:cs typeface="Calibri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B6A2094B-354C-8F46-9FAB-89B06B614473}"/>
              </a:ext>
            </a:extLst>
          </p:cNvPr>
          <p:cNvSpPr txBox="1"/>
          <p:nvPr/>
        </p:nvSpPr>
        <p:spPr>
          <a:xfrm>
            <a:off x="2219986" y="6204270"/>
            <a:ext cx="4923764" cy="45529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ctr"/>
            <a:r>
              <a:rPr lang="es-CL" sz="1800">
                <a:latin typeface="Century Gothic" panose="020B0502020202020204" pitchFamily="34" charset="0"/>
              </a:rPr>
              <a:t>¿Qué crees que es herencia?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76112D-3E14-8341-83B4-DB69F7CD3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649110"/>
            <a:ext cx="6604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2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834" y="1218599"/>
            <a:ext cx="8554015" cy="5426675"/>
          </a:xfrm>
        </p:spPr>
        <p:txBody>
          <a:bodyPr/>
          <a:lstStyle/>
          <a:p>
            <a:pPr marL="12700" indent="-12700" algn="just">
              <a:buNone/>
              <a:defRPr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E</a:t>
            </a:r>
            <a:r>
              <a:rPr lang="es-CL" dirty="0" smtClean="0">
                <a:solidFill>
                  <a:schemeClr val="dk1"/>
                </a:solidFill>
                <a:latin typeface="Calibri"/>
                <a:cs typeface="Calibri"/>
              </a:rPr>
              <a:t>s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la capacidad de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crear clases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que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adquieran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 de manera automática los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atributos y métodos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de otras clases existentes, logrando al mismo tiempo añadir atributos y métodos propios.</a:t>
            </a:r>
          </a:p>
          <a:p>
            <a:pPr marL="12700" indent="-12700" algn="just">
              <a:buNone/>
              <a:defRPr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2700" indent="-12700" algn="just">
              <a:buNone/>
              <a:defRPr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dirty="0">
              <a:solidFill>
                <a:schemeClr val="dk1"/>
              </a:solidFill>
              <a:latin typeface="Calibri"/>
              <a:cs typeface="Calibri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s-CL" sz="1600" u="sng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E8A1A4-29EF-EF43-8D3E-F97E850C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4" y="3120124"/>
            <a:ext cx="3136900" cy="21463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8C7194-5FAD-C041-B4AB-23F6171158A3}"/>
              </a:ext>
            </a:extLst>
          </p:cNvPr>
          <p:cNvSpPr/>
          <p:nvPr/>
        </p:nvSpPr>
        <p:spPr>
          <a:xfrm>
            <a:off x="521211" y="5705784"/>
            <a:ext cx="8356775" cy="83099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none">
            <a:spAutoFit/>
          </a:bodyPr>
          <a:lstStyle/>
          <a:p>
            <a:pPr algn="just"/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este ejemplo, </a:t>
            </a:r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Joya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tiene los atributos </a:t>
            </a:r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codigo, nombre y material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Cadena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hereda los atributos</a:t>
            </a:r>
          </a:p>
          <a:p>
            <a:pPr algn="just"/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Joya, por lo que tiene </a:t>
            </a:r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codigo, nombre, material y largoCadena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Anillo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tiene </a:t>
            </a:r>
            <a:r>
              <a:rPr lang="es-CL" sz="1600" b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codigo, nombre, material y medida</a:t>
            </a:r>
            <a:r>
              <a:rPr lang="es-CL" sz="160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Gráfico 13" descr="Volver RTL">
            <a:extLst>
              <a:ext uri="{FF2B5EF4-FFF2-40B4-BE49-F238E27FC236}">
                <a16:creationId xmlns:a16="http://schemas.microsoft.com/office/drawing/2014/main" id="{1F1F5457-27FD-5F45-8780-7EF39F350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8444" y="3180183"/>
            <a:ext cx="1327275" cy="9382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2316F28-7127-AD45-83B6-9D61AB805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716" y="2758236"/>
            <a:ext cx="3009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018438B8-95FF-6F43-8B2A-57C9179F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60597">
            <a:off x="3387508" y="3241896"/>
            <a:ext cx="572402" cy="3981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046F006-59C9-2E4F-B09C-56AD9130F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553" y="3245794"/>
            <a:ext cx="635000" cy="355600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A2982AC-C660-D343-85EA-C2315DFF6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53466"/>
              </p:ext>
            </p:extLst>
          </p:nvPr>
        </p:nvGraphicFramePr>
        <p:xfrm>
          <a:off x="3644493" y="2012590"/>
          <a:ext cx="1117028" cy="1249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028">
                  <a:extLst>
                    <a:ext uri="{9D8B030D-6E8A-4147-A177-3AD203B41FA5}">
                      <a16:colId xmlns:a16="http://schemas.microsoft.com/office/drawing/2014/main" val="78805814"/>
                    </a:ext>
                  </a:extLst>
                </a:gridCol>
              </a:tblGrid>
              <a:tr h="257484"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Joya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1553"/>
                  </a:ext>
                </a:extLst>
              </a:tr>
              <a:tr h="654958">
                <a:tc>
                  <a:txBody>
                    <a:bodyPr/>
                    <a:lstStyle/>
                    <a:p>
                      <a:r>
                        <a:rPr lang="es-CL"/>
                        <a:t>codigo</a:t>
                      </a:r>
                    </a:p>
                    <a:p>
                      <a:r>
                        <a:rPr lang="es-CL"/>
                        <a:t>nombre</a:t>
                      </a:r>
                    </a:p>
                    <a:p>
                      <a:r>
                        <a:rPr lang="es-CL"/>
                        <a:t>material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0001"/>
                  </a:ext>
                </a:extLst>
              </a:tr>
              <a:tr h="193026">
                <a:tc>
                  <a:txBody>
                    <a:bodyPr/>
                    <a:lstStyle/>
                    <a:p>
                      <a:endParaRPr lang="es-CL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02902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8B9ABE80-8879-1C47-B8CB-5B8EE8BA4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24202"/>
              </p:ext>
            </p:extLst>
          </p:nvPr>
        </p:nvGraphicFramePr>
        <p:xfrm>
          <a:off x="2674578" y="3619713"/>
          <a:ext cx="1296537" cy="938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537">
                  <a:extLst>
                    <a:ext uri="{9D8B030D-6E8A-4147-A177-3AD203B41FA5}">
                      <a16:colId xmlns:a16="http://schemas.microsoft.com/office/drawing/2014/main" val="78805814"/>
                    </a:ext>
                  </a:extLst>
                </a:gridCol>
              </a:tblGrid>
              <a:tr h="200046"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Cadena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1553"/>
                  </a:ext>
                </a:extLst>
              </a:tr>
              <a:tr h="328674">
                <a:tc>
                  <a:txBody>
                    <a:bodyPr/>
                    <a:lstStyle/>
                    <a:p>
                      <a:r>
                        <a:rPr lang="es-CL"/>
                        <a:t>largoCadena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0001"/>
                  </a:ext>
                </a:extLst>
              </a:tr>
              <a:tr h="200046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02902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C69C4EFF-C54C-C94B-89D4-9393351E2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495601"/>
              </p:ext>
            </p:extLst>
          </p:nvPr>
        </p:nvGraphicFramePr>
        <p:xfrm>
          <a:off x="4420327" y="3619713"/>
          <a:ext cx="1296537" cy="938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537">
                  <a:extLst>
                    <a:ext uri="{9D8B030D-6E8A-4147-A177-3AD203B41FA5}">
                      <a16:colId xmlns:a16="http://schemas.microsoft.com/office/drawing/2014/main" val="78805814"/>
                    </a:ext>
                  </a:extLst>
                </a:gridCol>
              </a:tblGrid>
              <a:tr h="200046">
                <a:tc>
                  <a:txBody>
                    <a:bodyPr/>
                    <a:lstStyle/>
                    <a:p>
                      <a:pPr algn="ctr"/>
                      <a:r>
                        <a:rPr lang="es-CL"/>
                        <a:t>Anillo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1553"/>
                  </a:ext>
                </a:extLst>
              </a:tr>
              <a:tr h="328674">
                <a:tc>
                  <a:txBody>
                    <a:bodyPr/>
                    <a:lstStyle/>
                    <a:p>
                      <a:r>
                        <a:rPr lang="es-CL"/>
                        <a:t>medida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10001"/>
                  </a:ext>
                </a:extLst>
              </a:tr>
              <a:tr h="200046">
                <a:tc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02902"/>
                  </a:ext>
                </a:extLst>
              </a:tr>
            </a:tbl>
          </a:graphicData>
        </a:graphic>
      </p:graphicFrame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414" y="1109416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La clase creada se llama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subclase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 y la clase existente </a:t>
            </a:r>
            <a:r>
              <a:rPr lang="es-CL" b="1" dirty="0">
                <a:solidFill>
                  <a:schemeClr val="dk1"/>
                </a:solidFill>
                <a:latin typeface="Calibri"/>
                <a:cs typeface="Calibri"/>
              </a:rPr>
              <a:t>superclase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.</a:t>
            </a:r>
          </a:p>
          <a:p>
            <a:pPr marL="12700" indent="-12700" algn="just">
              <a:buNone/>
              <a:defRPr/>
            </a:pPr>
            <a:endParaRPr lang="es-CL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               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ES" dirty="0">
                <a:latin typeface="Century Gothic" panose="020B0502020202020204" pitchFamily="34" charset="0"/>
              </a:rPr>
              <a:t>	superclase</a:t>
            </a:r>
            <a:endParaRPr lang="es-E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spcBef>
                <a:spcPts val="0"/>
              </a:spcBef>
              <a:buNone/>
            </a:pPr>
            <a:endParaRPr lang="es-CL" sz="1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s-CL" sz="1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					</a:t>
            </a:r>
            <a:r>
              <a:rPr lang="es-ES" dirty="0">
                <a:latin typeface="Century Gothic" panose="020B0502020202020204" pitchFamily="34" charset="0"/>
              </a:rPr>
              <a:t>subclases</a:t>
            </a:r>
            <a:endParaRPr lang="es-CL" dirty="0">
              <a:solidFill>
                <a:schemeClr val="dk1"/>
              </a:solidFill>
              <a:latin typeface="Calibri"/>
              <a:cs typeface="Calibri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s-CL" sz="1600" u="sng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  <a:hlinkClick r:id="rId6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endParaRPr lang="es-ES_trad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28C7194-5FAD-C041-B4AB-23F6171158A3}"/>
              </a:ext>
            </a:extLst>
          </p:cNvPr>
          <p:cNvSpPr/>
          <p:nvPr/>
        </p:nvSpPr>
        <p:spPr>
          <a:xfrm>
            <a:off x="2644727" y="4844995"/>
            <a:ext cx="3116559" cy="52322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none">
            <a:spAutoFit/>
          </a:bodyPr>
          <a:lstStyle/>
          <a:p>
            <a:pPr algn="just"/>
            <a:r>
              <a:rPr lang="es-CL" b="1" dirty="0">
                <a:latin typeface="Century Gothic" panose="020B0502020202020204" pitchFamily="34" charset="0"/>
              </a:rPr>
              <a:t>superclase</a:t>
            </a:r>
            <a:r>
              <a:rPr lang="es-CL" dirty="0">
                <a:latin typeface="Century Gothic" panose="020B0502020202020204" pitchFamily="34" charset="0"/>
              </a:rPr>
              <a:t>: Joya (</a:t>
            </a:r>
            <a:r>
              <a:rPr lang="es-CL" b="1" dirty="0">
                <a:latin typeface="Century Gothic" panose="020B0502020202020204" pitchFamily="34" charset="0"/>
              </a:rPr>
              <a:t>padre</a:t>
            </a:r>
            <a:r>
              <a:rPr lang="es-CL" dirty="0">
                <a:latin typeface="Century Gothic" panose="020B0502020202020204" pitchFamily="34" charset="0"/>
              </a:rPr>
              <a:t>)</a:t>
            </a:r>
          </a:p>
          <a:p>
            <a:pPr algn="just"/>
            <a:r>
              <a:rPr lang="es-CL" b="1" dirty="0">
                <a:latin typeface="Century Gothic" panose="020B0502020202020204" pitchFamily="34" charset="0"/>
              </a:rPr>
              <a:t>subclases</a:t>
            </a:r>
            <a:r>
              <a:rPr lang="es-CL" dirty="0">
                <a:latin typeface="Century Gothic" panose="020B0502020202020204" pitchFamily="34" charset="0"/>
              </a:rPr>
              <a:t>: Cadena y Anillo (</a:t>
            </a:r>
            <a:r>
              <a:rPr lang="es-CL" b="1" dirty="0">
                <a:latin typeface="Century Gothic" panose="020B0502020202020204" pitchFamily="34" charset="0"/>
              </a:rPr>
              <a:t>hijas</a:t>
            </a:r>
            <a:r>
              <a:rPr lang="es-CL" dirty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5BF31A8-A9C7-8340-BD84-EDE5EDD53C8B}"/>
              </a:ext>
            </a:extLst>
          </p:cNvPr>
          <p:cNvSpPr/>
          <p:nvPr/>
        </p:nvSpPr>
        <p:spPr>
          <a:xfrm>
            <a:off x="682173" y="5761188"/>
            <a:ext cx="7823200" cy="5232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s-CL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herencia permite la especialización, es decir, extender las características de un objeto a otro más particular, permitiéndole heredar las características del objeto padre.</a:t>
            </a:r>
            <a:endParaRPr lang="es-ES_tradnl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4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89" y="2146652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¿Cuáles serían las superclases y subclases?</a:t>
            </a:r>
          </a:p>
          <a:p>
            <a:pPr marL="12700" indent="-12700" algn="just">
              <a:buNone/>
              <a:defRPr/>
            </a:pPr>
            <a:endParaRPr lang="es-CL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s-E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s-ES">
                <a:latin typeface="Century Gothic" panose="020B0502020202020204" pitchFamily="34" charset="0"/>
              </a:rPr>
              <a:t>               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8F49099-079C-5043-BF73-E7F2E898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303" y="2708621"/>
            <a:ext cx="4746383" cy="2384281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50E993D6-9F32-F24A-B357-FA48AC3425F8}"/>
              </a:ext>
            </a:extLst>
          </p:cNvPr>
          <p:cNvSpPr/>
          <p:nvPr/>
        </p:nvSpPr>
        <p:spPr>
          <a:xfrm>
            <a:off x="596614" y="5340049"/>
            <a:ext cx="6006434" cy="95410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Comida es superclase de Saludable y NoSaludable.</a:t>
            </a:r>
          </a:p>
          <a:p>
            <a:pPr algn="just"/>
            <a:r>
              <a:rPr lang="es-CL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Saludable es subclase de Comida y superclase de Fruta y Sopa.</a:t>
            </a:r>
          </a:p>
          <a:p>
            <a:pPr algn="just"/>
            <a:endParaRPr lang="es-CL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s-CL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y… ¿NoSaludable?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C9C2765-DE9F-A147-9AFF-C0E1FD58EB43}"/>
              </a:ext>
            </a:extLst>
          </p:cNvPr>
          <p:cNvSpPr/>
          <p:nvPr/>
        </p:nvSpPr>
        <p:spPr>
          <a:xfrm>
            <a:off x="294991" y="1157647"/>
            <a:ext cx="8554015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s-CL" sz="18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Con la herencia, todas las clases están clasificadas en una jerarquía estricta. Cada clase tiene su superclase (la clase superior en su jerarquía)  y cada clase puede tener una o más subclases (las clases inferiores en su jerarquía). </a:t>
            </a:r>
          </a:p>
          <a:p>
            <a:pPr algn="just">
              <a:defRPr/>
            </a:pPr>
            <a:endParaRPr lang="es-CL">
              <a:solidFill>
                <a:schemeClr val="tx2">
                  <a:lumMod val="50000"/>
                </a:schemeClr>
              </a:solidFill>
              <a:ea typeface="ＭＳ Ｐゴシック" charset="-128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AECEAA-E7AD-4B4E-A6B7-B44A6B2EE50E}"/>
              </a:ext>
            </a:extLst>
          </p:cNvPr>
          <p:cNvSpPr/>
          <p:nvPr/>
        </p:nvSpPr>
        <p:spPr>
          <a:xfrm>
            <a:off x="6720450" y="5340048"/>
            <a:ext cx="2177716" cy="954107"/>
          </a:xfrm>
          <a:prstGeom prst="rect">
            <a:avLst/>
          </a:prstGeom>
          <a:ln cap="rnd" cmpd="thinThick"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Cada subclase puede convertirse en la superclase de futuras subclases. </a:t>
            </a:r>
          </a:p>
        </p:txBody>
      </p:sp>
    </p:spTree>
    <p:extLst>
      <p:ext uri="{BB962C8B-B14F-4D97-AF65-F5344CB8AC3E}">
        <p14:creationId xmlns:p14="http://schemas.microsoft.com/office/powerpoint/2010/main" val="28270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991" y="1109496"/>
            <a:ext cx="8554015" cy="5426675"/>
          </a:xfrm>
        </p:spPr>
        <p:txBody>
          <a:bodyPr/>
          <a:lstStyle/>
          <a:p>
            <a:pPr marL="50800" indent="0" algn="just">
              <a:buNone/>
            </a:pP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En Java, la jerarquía de clases empieza con la clase </a:t>
            </a:r>
            <a:r>
              <a:rPr lang="es-CL" b="1">
                <a:solidFill>
                  <a:schemeClr val="dk1"/>
                </a:solidFill>
                <a:latin typeface="Calibri"/>
                <a:cs typeface="Calibri"/>
              </a:rPr>
              <a:t>Object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 (del paquete java.lang), a partir de la cual se extienden (o “heredan”) 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  <a:sym typeface="Arial"/>
              </a:rPr>
              <a:t>todas las clases en Java, 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ya sea en forma directa o indirecta. </a:t>
            </a:r>
            <a:endParaRPr lang="es-ES_tradnl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Herencia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E5A3894-0257-7049-9EC0-39A27F07D58B}"/>
              </a:ext>
            </a:extLst>
          </p:cNvPr>
          <p:cNvSpPr/>
          <p:nvPr/>
        </p:nvSpPr>
        <p:spPr>
          <a:xfrm>
            <a:off x="294991" y="5483988"/>
            <a:ext cx="8686037" cy="307777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just"/>
            <a:r>
              <a:rPr lang="es-CL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Entonces, Comida es superclase de Saludable y NoSaludable y además es subclase de Object.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658264-FEA5-EB44-902D-1B200871AABE}"/>
              </a:ext>
            </a:extLst>
          </p:cNvPr>
          <p:cNvSpPr/>
          <p:nvPr/>
        </p:nvSpPr>
        <p:spPr>
          <a:xfrm>
            <a:off x="1566967" y="6374285"/>
            <a:ext cx="66190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>
                <a:hlinkClick r:id="rId3"/>
              </a:rPr>
              <a:t>https://docs.oracle.com/javase/8/docs/api/java/lang/Object.html</a:t>
            </a:r>
            <a:endParaRPr lang="es-CL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C12CD76-79FA-E947-973A-BF8C5C23D14A}"/>
              </a:ext>
            </a:extLst>
          </p:cNvPr>
          <p:cNvSpPr/>
          <p:nvPr/>
        </p:nvSpPr>
        <p:spPr>
          <a:xfrm>
            <a:off x="268357" y="5906853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2400">
                <a:solidFill>
                  <a:schemeClr val="dk1"/>
                </a:solidFill>
                <a:latin typeface="Calibri"/>
                <a:cs typeface="Calibri"/>
                <a:sym typeface="Franklin Gothic"/>
              </a:rPr>
              <a:t>Revisa</a:t>
            </a:r>
            <a:r>
              <a:rPr lang="es-CL">
                <a:solidFill>
                  <a:schemeClr val="dk1"/>
                </a:solidFill>
                <a:latin typeface="Calibri"/>
                <a:cs typeface="Calibri"/>
              </a:rPr>
              <a:t> </a:t>
            </a:r>
            <a:r>
              <a:rPr lang="es-CL" sz="2400">
                <a:solidFill>
                  <a:schemeClr val="dk1"/>
                </a:solidFill>
                <a:latin typeface="Calibri"/>
                <a:cs typeface="Calibri"/>
              </a:rPr>
              <a:t>los métodos de la clase Object: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DD5F273-90D6-A547-BAD6-6316B935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317" y="2535035"/>
            <a:ext cx="4241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471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31782</TotalTime>
  <Words>1467</Words>
  <Application>Microsoft Office PowerPoint</Application>
  <PresentationFormat>Presentación en pantalla (4:3)</PresentationFormat>
  <Paragraphs>285</Paragraphs>
  <Slides>30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44" baseType="lpstr">
      <vt:lpstr>ＭＳ Ｐゴシック</vt:lpstr>
      <vt:lpstr>.PingFang SC Regular</vt:lpstr>
      <vt:lpstr>Arial</vt:lpstr>
      <vt:lpstr>Bebas Neue</vt:lpstr>
      <vt:lpstr>Calibri</vt:lpstr>
      <vt:lpstr>Century Gothic</vt:lpstr>
      <vt:lpstr>Courier New</vt:lpstr>
      <vt:lpstr>Franklin Gothic</vt:lpstr>
      <vt:lpstr>Roboto</vt:lpstr>
      <vt:lpstr>Roboto Condensed</vt:lpstr>
      <vt:lpstr>Roboto Mono</vt:lpstr>
      <vt:lpstr>Wingdings</vt:lpstr>
      <vt:lpstr>Zapf Dingbats</vt:lpstr>
      <vt:lpstr>Tema de Office</vt:lpstr>
      <vt:lpstr>Experiencia de Aprendizaje 4:  Herencia</vt:lpstr>
      <vt:lpstr>Presentación de PowerPoint</vt:lpstr>
      <vt:lpstr>Herencia</vt:lpstr>
      <vt:lpstr>¿Qué Aprenderemos?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Herencia</vt:lpstr>
      <vt:lpstr>Constructor en la Herencia</vt:lpstr>
      <vt:lpstr>Constructor en la Herencia</vt:lpstr>
      <vt:lpstr>Constructor en la Herencia</vt:lpstr>
      <vt:lpstr>Constructor en la Herencia</vt:lpstr>
      <vt:lpstr>¿Qué hemos aprendido?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dc:creator>Claudia Lavin C.</dc:creator>
  <cp:lastModifiedBy>HP</cp:lastModifiedBy>
  <cp:revision>244</cp:revision>
  <dcterms:modified xsi:type="dcterms:W3CDTF">2020-07-14T02:28:18Z</dcterms:modified>
</cp:coreProperties>
</file>